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62" r:id="rId2"/>
    <p:sldMasterId id="2147483677" r:id="rId3"/>
  </p:sldMasterIdLst>
  <p:notesMasterIdLst>
    <p:notesMasterId r:id="rId15"/>
  </p:notesMasterIdLst>
  <p:handoutMasterIdLst>
    <p:handoutMasterId r:id="rId16"/>
  </p:handoutMasterIdLst>
  <p:sldIdLst>
    <p:sldId id="372" r:id="rId4"/>
    <p:sldId id="379" r:id="rId5"/>
    <p:sldId id="391" r:id="rId6"/>
    <p:sldId id="396" r:id="rId7"/>
    <p:sldId id="377" r:id="rId8"/>
    <p:sldId id="393" r:id="rId9"/>
    <p:sldId id="386" r:id="rId10"/>
    <p:sldId id="394" r:id="rId11"/>
    <p:sldId id="395" r:id="rId12"/>
    <p:sldId id="382" r:id="rId13"/>
    <p:sldId id="38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ta Goto" initials="G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41948" autoAdjust="0"/>
  </p:normalViewPr>
  <p:slideViewPr>
    <p:cSldViewPr>
      <p:cViewPr varScale="1">
        <p:scale>
          <a:sx n="34" d="100"/>
          <a:sy n="34" d="100"/>
        </p:scale>
        <p:origin x="-21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B26FD-F9F5-4349-9DCB-2E8EEF8512A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B0078E-12C2-44AA-976E-17A0C6206EE7}">
      <dgm:prSet phldrT="[Text]"/>
      <dgm:spPr/>
      <dgm:t>
        <a:bodyPr/>
        <a:lstStyle/>
        <a:p>
          <a:r>
            <a:rPr lang="en-US" dirty="0" smtClean="0"/>
            <a:t>Labor Relations Agency</a:t>
          </a:r>
          <a:endParaRPr lang="en-US" dirty="0"/>
        </a:p>
      </dgm:t>
    </dgm:pt>
    <dgm:pt modelId="{BB7A5F37-079B-4988-8E77-51F77B874F71}" type="parTrans" cxnId="{7A73CA32-8439-4D6F-8F86-9DCF0A3A33BE}">
      <dgm:prSet/>
      <dgm:spPr/>
      <dgm:t>
        <a:bodyPr/>
        <a:lstStyle/>
        <a:p>
          <a:endParaRPr lang="en-US"/>
        </a:p>
      </dgm:t>
    </dgm:pt>
    <dgm:pt modelId="{1D3C0247-313D-466A-8104-5B13123B351B}" type="sibTrans" cxnId="{7A73CA32-8439-4D6F-8F86-9DCF0A3A33BE}">
      <dgm:prSet/>
      <dgm:spPr/>
      <dgm:t>
        <a:bodyPr/>
        <a:lstStyle/>
        <a:p>
          <a:endParaRPr lang="en-US"/>
        </a:p>
      </dgm:t>
    </dgm:pt>
    <dgm:pt modelId="{7A6C2E37-3A03-42A9-8774-C28604008FC2}">
      <dgm:prSet phldrT="[Text]"/>
      <dgm:spPr/>
      <dgm:t>
        <a:bodyPr/>
        <a:lstStyle/>
        <a:p>
          <a:r>
            <a:rPr lang="en-US" dirty="0" smtClean="0"/>
            <a:t>Labor Standards and Safety</a:t>
          </a:r>
          <a:endParaRPr lang="en-US" dirty="0"/>
        </a:p>
      </dgm:t>
    </dgm:pt>
    <dgm:pt modelId="{C00A5E68-60BA-4B4A-8978-363F5AD40396}" type="parTrans" cxnId="{1654EA8D-0036-4273-ABFC-3125AAA8D884}">
      <dgm:prSet/>
      <dgm:spPr/>
      <dgm:t>
        <a:bodyPr/>
        <a:lstStyle/>
        <a:p>
          <a:endParaRPr lang="en-US"/>
        </a:p>
      </dgm:t>
    </dgm:pt>
    <dgm:pt modelId="{20DA9D04-909C-4BA7-9CC3-CF639AEDE650}" type="sibTrans" cxnId="{1654EA8D-0036-4273-ABFC-3125AAA8D884}">
      <dgm:prSet/>
      <dgm:spPr/>
      <dgm:t>
        <a:bodyPr/>
        <a:lstStyle/>
        <a:p>
          <a:endParaRPr lang="en-US"/>
        </a:p>
      </dgm:t>
    </dgm:pt>
    <dgm:pt modelId="{8F4BF3E9-2955-4CC7-84F6-ED69D56E3467}">
      <dgm:prSet phldrT="[Text]" custT="1"/>
      <dgm:spPr/>
      <dgm:t>
        <a:bodyPr/>
        <a:lstStyle/>
        <a:p>
          <a:r>
            <a:rPr lang="en-US" sz="3200" b="1" dirty="0" smtClean="0"/>
            <a:t>Workforce Development</a:t>
          </a:r>
          <a:endParaRPr lang="en-US" sz="3200" b="1" dirty="0"/>
        </a:p>
      </dgm:t>
    </dgm:pt>
    <dgm:pt modelId="{43066234-8547-48E3-BE0C-FF80F4A8026C}" type="parTrans" cxnId="{8CE30DB0-EAFE-4250-BF15-165011206E9A}">
      <dgm:prSet/>
      <dgm:spPr/>
      <dgm:t>
        <a:bodyPr/>
        <a:lstStyle/>
        <a:p>
          <a:endParaRPr lang="en-US"/>
        </a:p>
      </dgm:t>
    </dgm:pt>
    <dgm:pt modelId="{34758BCE-0D7D-4351-A7F9-ADC241DEEDB2}" type="sibTrans" cxnId="{8CE30DB0-EAFE-4250-BF15-165011206E9A}">
      <dgm:prSet/>
      <dgm:spPr/>
      <dgm:t>
        <a:bodyPr/>
        <a:lstStyle/>
        <a:p>
          <a:endParaRPr lang="en-US"/>
        </a:p>
      </dgm:t>
    </dgm:pt>
    <dgm:pt modelId="{C12037E4-8924-4FD0-A314-7F58CD2F6FE4}">
      <dgm:prSet phldrT="[Text]" custT="1"/>
      <dgm:spPr/>
      <dgm:t>
        <a:bodyPr/>
        <a:lstStyle/>
        <a:p>
          <a:r>
            <a:rPr lang="en-US" sz="1800" dirty="0" smtClean="0"/>
            <a:t>Alaska Workforce Investment Board</a:t>
          </a:r>
          <a:endParaRPr lang="en-US" sz="1800" dirty="0"/>
        </a:p>
      </dgm:t>
    </dgm:pt>
    <dgm:pt modelId="{781BF49D-1D38-47F9-832E-67E41EF60D1D}" type="parTrans" cxnId="{43AD2E79-E1A6-43F1-A199-5F0663A1CBA1}">
      <dgm:prSet/>
      <dgm:spPr/>
      <dgm:t>
        <a:bodyPr/>
        <a:lstStyle/>
        <a:p>
          <a:endParaRPr lang="en-US"/>
        </a:p>
      </dgm:t>
    </dgm:pt>
    <dgm:pt modelId="{9ED2DB3B-CA05-40CA-9BB6-2F16F80B26EF}" type="sibTrans" cxnId="{43AD2E79-E1A6-43F1-A199-5F0663A1CBA1}">
      <dgm:prSet/>
      <dgm:spPr/>
      <dgm:t>
        <a:bodyPr/>
        <a:lstStyle/>
        <a:p>
          <a:endParaRPr lang="en-US"/>
        </a:p>
      </dgm:t>
    </dgm:pt>
    <dgm:pt modelId="{C15ED499-94EE-4055-AA69-668AFBBCE274}">
      <dgm:prSet phldrT="[Text]" custT="1"/>
      <dgm:spPr/>
      <dgm:t>
        <a:bodyPr/>
        <a:lstStyle/>
        <a:p>
          <a:r>
            <a:rPr lang="en-US" sz="2000" dirty="0" smtClean="0"/>
            <a:t>AVTEC</a:t>
          </a:r>
          <a:endParaRPr lang="en-US" sz="2000" dirty="0"/>
        </a:p>
      </dgm:t>
    </dgm:pt>
    <dgm:pt modelId="{9D078B7B-E3A2-4B9B-B669-5C06A2311D22}" type="parTrans" cxnId="{6540561B-C0FD-424A-A29C-877B1FE7971A}">
      <dgm:prSet/>
      <dgm:spPr/>
      <dgm:t>
        <a:bodyPr/>
        <a:lstStyle/>
        <a:p>
          <a:endParaRPr lang="en-US"/>
        </a:p>
      </dgm:t>
    </dgm:pt>
    <dgm:pt modelId="{E070BB06-B288-44E9-A8B1-446F20EAEF72}" type="sibTrans" cxnId="{6540561B-C0FD-424A-A29C-877B1FE7971A}">
      <dgm:prSet/>
      <dgm:spPr/>
      <dgm:t>
        <a:bodyPr/>
        <a:lstStyle/>
        <a:p>
          <a:endParaRPr lang="en-US"/>
        </a:p>
      </dgm:t>
    </dgm:pt>
    <dgm:pt modelId="{41098ADF-E0A0-4B84-A8CB-EB4C282555D6}">
      <dgm:prSet/>
      <dgm:spPr/>
      <dgm:t>
        <a:bodyPr/>
        <a:lstStyle/>
        <a:p>
          <a:r>
            <a:rPr lang="en-US" dirty="0" smtClean="0"/>
            <a:t>Income Replacement</a:t>
          </a:r>
          <a:endParaRPr lang="en-US" dirty="0"/>
        </a:p>
      </dgm:t>
    </dgm:pt>
    <dgm:pt modelId="{C7C97DEC-E94E-46FC-9F84-46208EF76CAA}" type="parTrans" cxnId="{9D8C04CC-8EB7-456B-9FB7-F3905606A1AD}">
      <dgm:prSet/>
      <dgm:spPr/>
      <dgm:t>
        <a:bodyPr/>
        <a:lstStyle/>
        <a:p>
          <a:endParaRPr lang="en-US"/>
        </a:p>
      </dgm:t>
    </dgm:pt>
    <dgm:pt modelId="{0D2ED2C9-7F10-4572-BB97-644BCA92A71D}" type="sibTrans" cxnId="{9D8C04CC-8EB7-456B-9FB7-F3905606A1AD}">
      <dgm:prSet/>
      <dgm:spPr/>
      <dgm:t>
        <a:bodyPr/>
        <a:lstStyle/>
        <a:p>
          <a:endParaRPr lang="en-US"/>
        </a:p>
      </dgm:t>
    </dgm:pt>
    <dgm:pt modelId="{13D47528-4931-4364-A981-F7A4946C89B1}">
      <dgm:prSet/>
      <dgm:spPr/>
      <dgm:t>
        <a:bodyPr/>
        <a:lstStyle/>
        <a:p>
          <a:r>
            <a:rPr lang="en-US" dirty="0" smtClean="0"/>
            <a:t>Workers’ Comp</a:t>
          </a:r>
          <a:endParaRPr lang="en-US" dirty="0"/>
        </a:p>
      </dgm:t>
    </dgm:pt>
    <dgm:pt modelId="{6A8763FD-5902-44EC-BF2D-0AFCC8ADC619}" type="parTrans" cxnId="{BE404E03-0710-4A5F-BAE1-7D75E46322F9}">
      <dgm:prSet/>
      <dgm:spPr/>
      <dgm:t>
        <a:bodyPr/>
        <a:lstStyle/>
        <a:p>
          <a:endParaRPr lang="en-US"/>
        </a:p>
      </dgm:t>
    </dgm:pt>
    <dgm:pt modelId="{C27E08AD-3792-41D0-A89E-AEB7F318E9FF}" type="sibTrans" cxnId="{BE404E03-0710-4A5F-BAE1-7D75E46322F9}">
      <dgm:prSet/>
      <dgm:spPr/>
      <dgm:t>
        <a:bodyPr/>
        <a:lstStyle/>
        <a:p>
          <a:endParaRPr lang="en-US"/>
        </a:p>
      </dgm:t>
    </dgm:pt>
    <dgm:pt modelId="{1249DF02-74EF-4476-9489-ADD947025D66}">
      <dgm:prSet/>
      <dgm:spPr/>
      <dgm:t>
        <a:bodyPr/>
        <a:lstStyle/>
        <a:p>
          <a:r>
            <a:rPr lang="en-US" dirty="0" smtClean="0"/>
            <a:t>Unemployment Insurance</a:t>
          </a:r>
          <a:endParaRPr lang="en-US" dirty="0"/>
        </a:p>
      </dgm:t>
    </dgm:pt>
    <dgm:pt modelId="{E29C2EA0-F4D8-4983-A8F0-399F4F543904}" type="parTrans" cxnId="{8AC06A66-D762-46C9-9BD9-CB8447C3E6B5}">
      <dgm:prSet/>
      <dgm:spPr/>
      <dgm:t>
        <a:bodyPr/>
        <a:lstStyle/>
        <a:p>
          <a:endParaRPr lang="en-US"/>
        </a:p>
      </dgm:t>
    </dgm:pt>
    <dgm:pt modelId="{3A0337AE-0446-43AE-AEA8-961E4B7F81C2}" type="sibTrans" cxnId="{8AC06A66-D762-46C9-9BD9-CB8447C3E6B5}">
      <dgm:prSet/>
      <dgm:spPr/>
      <dgm:t>
        <a:bodyPr/>
        <a:lstStyle/>
        <a:p>
          <a:endParaRPr lang="en-US"/>
        </a:p>
      </dgm:t>
    </dgm:pt>
    <dgm:pt modelId="{0AE82AF8-5029-4A81-A0E2-0AB39E49E525}">
      <dgm:prSet/>
      <dgm:spPr/>
      <dgm:t>
        <a:bodyPr/>
        <a:lstStyle/>
        <a:p>
          <a:r>
            <a:rPr lang="en-US" dirty="0" smtClean="0"/>
            <a:t>Disability Determinations</a:t>
          </a:r>
          <a:endParaRPr lang="en-US" dirty="0"/>
        </a:p>
      </dgm:t>
    </dgm:pt>
    <dgm:pt modelId="{2ADC815C-B6FC-410D-BCB2-5F3FD04958C1}" type="parTrans" cxnId="{DC3D0756-F175-48D5-ACC9-E243FDFAAA37}">
      <dgm:prSet/>
      <dgm:spPr/>
      <dgm:t>
        <a:bodyPr/>
        <a:lstStyle/>
        <a:p>
          <a:endParaRPr lang="en-US"/>
        </a:p>
      </dgm:t>
    </dgm:pt>
    <dgm:pt modelId="{5831CB8E-BFB5-4A3E-AED1-0DEEA04C08E0}" type="sibTrans" cxnId="{DC3D0756-F175-48D5-ACC9-E243FDFAAA37}">
      <dgm:prSet/>
      <dgm:spPr/>
      <dgm:t>
        <a:bodyPr/>
        <a:lstStyle/>
        <a:p>
          <a:endParaRPr lang="en-US"/>
        </a:p>
      </dgm:t>
    </dgm:pt>
    <dgm:pt modelId="{E0565838-DE60-4BEE-ADFD-AFA238992840}">
      <dgm:prSet custT="1"/>
      <dgm:spPr/>
      <dgm:t>
        <a:bodyPr/>
        <a:lstStyle/>
        <a:p>
          <a:r>
            <a:rPr lang="en-US" sz="1800" dirty="0" smtClean="0"/>
            <a:t>Vocational Rehabilitation</a:t>
          </a:r>
          <a:endParaRPr lang="en-US" sz="1800" dirty="0"/>
        </a:p>
      </dgm:t>
    </dgm:pt>
    <dgm:pt modelId="{2C993ACF-AA54-40F2-A3B8-E82E7AABFADE}" type="parTrans" cxnId="{A3E6C480-68A2-44C7-AF0F-BC2A8E5B82F6}">
      <dgm:prSet/>
      <dgm:spPr/>
      <dgm:t>
        <a:bodyPr/>
        <a:lstStyle/>
        <a:p>
          <a:endParaRPr lang="en-US"/>
        </a:p>
      </dgm:t>
    </dgm:pt>
    <dgm:pt modelId="{589B2B6C-3856-4F59-B040-5AB7EA53B871}" type="sibTrans" cxnId="{A3E6C480-68A2-44C7-AF0F-BC2A8E5B82F6}">
      <dgm:prSet/>
      <dgm:spPr/>
      <dgm:t>
        <a:bodyPr/>
        <a:lstStyle/>
        <a:p>
          <a:endParaRPr lang="en-US"/>
        </a:p>
      </dgm:t>
    </dgm:pt>
    <dgm:pt modelId="{D692A41B-C614-4CD0-860B-A1CC4CBBD561}">
      <dgm:prSet custT="1"/>
      <dgm:spPr/>
      <dgm:t>
        <a:bodyPr/>
        <a:lstStyle/>
        <a:p>
          <a:r>
            <a:rPr lang="en-US" sz="1800" dirty="0" smtClean="0"/>
            <a:t>Employment &amp; Training Services</a:t>
          </a:r>
          <a:endParaRPr lang="en-US" sz="1800" dirty="0"/>
        </a:p>
      </dgm:t>
    </dgm:pt>
    <dgm:pt modelId="{C9CD6671-0EBB-4ECE-A7B6-E81409444642}" type="parTrans" cxnId="{33874D14-CB8C-4722-80B5-C8F5E81B73F0}">
      <dgm:prSet/>
      <dgm:spPr/>
      <dgm:t>
        <a:bodyPr/>
        <a:lstStyle/>
        <a:p>
          <a:endParaRPr lang="en-US"/>
        </a:p>
      </dgm:t>
    </dgm:pt>
    <dgm:pt modelId="{7465815E-BC7A-4A66-8C72-77AD204A331C}" type="sibTrans" cxnId="{33874D14-CB8C-4722-80B5-C8F5E81B73F0}">
      <dgm:prSet/>
      <dgm:spPr/>
      <dgm:t>
        <a:bodyPr/>
        <a:lstStyle/>
        <a:p>
          <a:endParaRPr lang="en-US"/>
        </a:p>
      </dgm:t>
    </dgm:pt>
    <dgm:pt modelId="{08120C27-6C15-4F3C-A945-1D011D28EAB5}">
      <dgm:prSet phldrT="[Text]"/>
      <dgm:spPr/>
      <dgm:t>
        <a:bodyPr/>
        <a:lstStyle/>
        <a:p>
          <a:r>
            <a:rPr lang="en-US" dirty="0" smtClean="0"/>
            <a:t>Worker Protection</a:t>
          </a:r>
          <a:endParaRPr lang="en-US" dirty="0"/>
        </a:p>
      </dgm:t>
    </dgm:pt>
    <dgm:pt modelId="{3CEF05B7-A64E-432C-8C87-A2A7B73FCC00}" type="sibTrans" cxnId="{DBD23F63-7E8B-49E5-A2C0-9E1A7F0B2877}">
      <dgm:prSet/>
      <dgm:spPr/>
      <dgm:t>
        <a:bodyPr/>
        <a:lstStyle/>
        <a:p>
          <a:endParaRPr lang="en-US"/>
        </a:p>
      </dgm:t>
    </dgm:pt>
    <dgm:pt modelId="{98DD48E7-2B4A-4724-AFFC-7D051A7D1B1C}" type="parTrans" cxnId="{DBD23F63-7E8B-49E5-A2C0-9E1A7F0B2877}">
      <dgm:prSet/>
      <dgm:spPr/>
      <dgm:t>
        <a:bodyPr/>
        <a:lstStyle/>
        <a:p>
          <a:endParaRPr lang="en-US"/>
        </a:p>
      </dgm:t>
    </dgm:pt>
    <dgm:pt modelId="{A5322DDB-B96C-4456-918D-D9F783A6FF82}">
      <dgm:prSet custT="1"/>
      <dgm:spPr/>
      <dgm:t>
        <a:bodyPr/>
        <a:lstStyle/>
        <a:p>
          <a:r>
            <a:rPr lang="en-US" sz="1800" dirty="0" smtClean="0"/>
            <a:t>Labor Market Information</a:t>
          </a:r>
          <a:endParaRPr lang="en-US" sz="1800" dirty="0"/>
        </a:p>
      </dgm:t>
    </dgm:pt>
    <dgm:pt modelId="{5B085436-ED27-4AC7-92BA-68AB68655194}" type="parTrans" cxnId="{05E86B1F-20C8-49DF-A9DD-9F52972F5F97}">
      <dgm:prSet/>
      <dgm:spPr/>
      <dgm:t>
        <a:bodyPr/>
        <a:lstStyle/>
        <a:p>
          <a:endParaRPr lang="en-US"/>
        </a:p>
      </dgm:t>
    </dgm:pt>
    <dgm:pt modelId="{78D0B762-4FA7-453D-97FD-299E65152B08}" type="sibTrans" cxnId="{05E86B1F-20C8-49DF-A9DD-9F52972F5F97}">
      <dgm:prSet/>
      <dgm:spPr/>
      <dgm:t>
        <a:bodyPr/>
        <a:lstStyle/>
        <a:p>
          <a:endParaRPr lang="en-US"/>
        </a:p>
      </dgm:t>
    </dgm:pt>
    <dgm:pt modelId="{29F6DCE8-64D1-4D49-AA1D-82BBE754BA98}" type="pres">
      <dgm:prSet presAssocID="{F47B26FD-F9F5-4349-9DCB-2E8EEF8512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883BAE6-5806-4D3E-95A7-D015A12B4CDB}" type="pres">
      <dgm:prSet presAssocID="{08120C27-6C15-4F3C-A945-1D011D28EAB5}" presName="root" presStyleCnt="0"/>
      <dgm:spPr/>
    </dgm:pt>
    <dgm:pt modelId="{D63EB551-ACDB-4F70-A538-913E4D1080DD}" type="pres">
      <dgm:prSet presAssocID="{08120C27-6C15-4F3C-A945-1D011D28EAB5}" presName="rootComposite" presStyleCnt="0"/>
      <dgm:spPr/>
    </dgm:pt>
    <dgm:pt modelId="{6B7EEB99-7803-41DC-9BCD-F937DD371146}" type="pres">
      <dgm:prSet presAssocID="{08120C27-6C15-4F3C-A945-1D011D28EAB5}" presName="rootText" presStyleLbl="node1" presStyleIdx="0" presStyleCnt="3" custScaleX="86543" custScaleY="73252" custLinFactNeighborX="-2109"/>
      <dgm:spPr/>
      <dgm:t>
        <a:bodyPr/>
        <a:lstStyle/>
        <a:p>
          <a:endParaRPr lang="en-US"/>
        </a:p>
      </dgm:t>
    </dgm:pt>
    <dgm:pt modelId="{A6352E11-E30D-47AE-BCDA-CEC25FCC2103}" type="pres">
      <dgm:prSet presAssocID="{08120C27-6C15-4F3C-A945-1D011D28EAB5}" presName="rootConnector" presStyleLbl="node1" presStyleIdx="0" presStyleCnt="3"/>
      <dgm:spPr/>
      <dgm:t>
        <a:bodyPr/>
        <a:lstStyle/>
        <a:p>
          <a:endParaRPr lang="en-US"/>
        </a:p>
      </dgm:t>
    </dgm:pt>
    <dgm:pt modelId="{0CD693EF-7EEE-4EE3-884C-5A08EB47EC05}" type="pres">
      <dgm:prSet presAssocID="{08120C27-6C15-4F3C-A945-1D011D28EAB5}" presName="childShape" presStyleCnt="0"/>
      <dgm:spPr/>
    </dgm:pt>
    <dgm:pt modelId="{87BC9FF4-023A-493F-811E-2170F512FA7A}" type="pres">
      <dgm:prSet presAssocID="{BB7A5F37-079B-4988-8E77-51F77B874F71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F2BB94FA-BB9A-4AB8-BB75-316B2E64EF30}" type="pres">
      <dgm:prSet presAssocID="{33B0078E-12C2-44AA-976E-17A0C6206EE7}" presName="childText" presStyleLbl="bgAcc1" presStyleIdx="0" presStyleCnt="10" custScaleX="65461" custScaleY="65109" custLinFactNeighborX="-1341" custLinFactNeighborY="-11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4802D-A650-4ED1-916A-3B56B9B9376C}" type="pres">
      <dgm:prSet presAssocID="{C00A5E68-60BA-4B4A-8978-363F5AD40396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92BE5BB8-E7FA-44C8-86ED-F906B5714045}" type="pres">
      <dgm:prSet presAssocID="{7A6C2E37-3A03-42A9-8774-C28604008FC2}" presName="childText" presStyleLbl="bgAcc1" presStyleIdx="1" presStyleCnt="10" custScaleX="68095" custScaleY="63655" custLinFactNeighborX="-2658" custLinFactNeighborY="-19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27CD4-EED7-431B-B561-56891F4BD214}" type="pres">
      <dgm:prSet presAssocID="{41098ADF-E0A0-4B84-A8CB-EB4C282555D6}" presName="root" presStyleCnt="0"/>
      <dgm:spPr/>
    </dgm:pt>
    <dgm:pt modelId="{7692D808-4D21-42A8-A9C3-A4A300919D07}" type="pres">
      <dgm:prSet presAssocID="{41098ADF-E0A0-4B84-A8CB-EB4C282555D6}" presName="rootComposite" presStyleCnt="0"/>
      <dgm:spPr/>
    </dgm:pt>
    <dgm:pt modelId="{9511F538-6D69-4BBC-AEEE-1481C350EA8A}" type="pres">
      <dgm:prSet presAssocID="{41098ADF-E0A0-4B84-A8CB-EB4C282555D6}" presName="rootText" presStyleLbl="node1" presStyleIdx="1" presStyleCnt="3" custScaleX="79607" custScaleY="80179" custLinFactNeighborX="-17143"/>
      <dgm:spPr/>
      <dgm:t>
        <a:bodyPr/>
        <a:lstStyle/>
        <a:p>
          <a:endParaRPr lang="en-US"/>
        </a:p>
      </dgm:t>
    </dgm:pt>
    <dgm:pt modelId="{EFFD3F5E-6946-4C2C-8CAC-A0385C36B074}" type="pres">
      <dgm:prSet presAssocID="{41098ADF-E0A0-4B84-A8CB-EB4C282555D6}" presName="rootConnector" presStyleLbl="node1" presStyleIdx="1" presStyleCnt="3"/>
      <dgm:spPr/>
      <dgm:t>
        <a:bodyPr/>
        <a:lstStyle/>
        <a:p>
          <a:endParaRPr lang="en-US"/>
        </a:p>
      </dgm:t>
    </dgm:pt>
    <dgm:pt modelId="{3AA0B10B-F046-4FFA-9B1E-D7F09FD4CCC8}" type="pres">
      <dgm:prSet presAssocID="{41098ADF-E0A0-4B84-A8CB-EB4C282555D6}" presName="childShape" presStyleCnt="0"/>
      <dgm:spPr/>
    </dgm:pt>
    <dgm:pt modelId="{48E4843C-F724-4A06-A302-DEF440FAE6F6}" type="pres">
      <dgm:prSet presAssocID="{6A8763FD-5902-44EC-BF2D-0AFCC8ADC619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C4C357E4-652A-4B08-AEFD-7586734E959B}" type="pres">
      <dgm:prSet presAssocID="{13D47528-4931-4364-A981-F7A4946C89B1}" presName="childText" presStyleLbl="bgAcc1" presStyleIdx="2" presStyleCnt="10" custScaleX="75298" custScaleY="51837" custLinFactNeighborX="-22586" custLinFactNeighborY="-11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4FF62-FF2B-45F4-8273-58945CCC1D57}" type="pres">
      <dgm:prSet presAssocID="{E29C2EA0-F4D8-4983-A8F0-399F4F543904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2613AC8C-CB2A-4A60-A4CB-31C8EFF3B0CE}" type="pres">
      <dgm:prSet presAssocID="{1249DF02-74EF-4476-9489-ADD947025D66}" presName="childText" presStyleLbl="bgAcc1" presStyleIdx="3" presStyleCnt="10" custScaleX="75298" custScaleY="57247" custLinFactNeighborX="-22586" custLinFactNeighborY="-20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FB884-533C-4424-841F-9DEC06545A7E}" type="pres">
      <dgm:prSet presAssocID="{2ADC815C-B6FC-410D-BCB2-5F3FD04958C1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0C18E0C8-15F4-4E14-B1A8-D35F70ED330C}" type="pres">
      <dgm:prSet presAssocID="{0AE82AF8-5029-4A81-A0E2-0AB39E49E525}" presName="childText" presStyleLbl="bgAcc1" presStyleIdx="4" presStyleCnt="10" custScaleX="74582" custScaleY="50959" custLinFactNeighborX="-22586" custLinFactNeighborY="-33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C9C5C-9A0B-4ADB-9105-183D3F6D85EF}" type="pres">
      <dgm:prSet presAssocID="{8F4BF3E9-2955-4CC7-84F6-ED69D56E3467}" presName="root" presStyleCnt="0"/>
      <dgm:spPr/>
    </dgm:pt>
    <dgm:pt modelId="{A060423D-6904-448E-9D1D-C21EC8B85B7B}" type="pres">
      <dgm:prSet presAssocID="{8F4BF3E9-2955-4CC7-84F6-ED69D56E3467}" presName="rootComposite" presStyleCnt="0"/>
      <dgm:spPr/>
    </dgm:pt>
    <dgm:pt modelId="{AFFA2792-0205-473A-84C5-465CFA44EC7C}" type="pres">
      <dgm:prSet presAssocID="{8F4BF3E9-2955-4CC7-84F6-ED69D56E3467}" presName="rootText" presStyleLbl="node1" presStyleIdx="2" presStyleCnt="3" custScaleX="149655" custLinFactNeighborX="-15880"/>
      <dgm:spPr/>
      <dgm:t>
        <a:bodyPr/>
        <a:lstStyle/>
        <a:p>
          <a:endParaRPr lang="en-US"/>
        </a:p>
      </dgm:t>
    </dgm:pt>
    <dgm:pt modelId="{87B81979-0258-4435-847E-F4E840A16723}" type="pres">
      <dgm:prSet presAssocID="{8F4BF3E9-2955-4CC7-84F6-ED69D56E3467}" presName="rootConnector" presStyleLbl="node1" presStyleIdx="2" presStyleCnt="3"/>
      <dgm:spPr/>
      <dgm:t>
        <a:bodyPr/>
        <a:lstStyle/>
        <a:p>
          <a:endParaRPr lang="en-US"/>
        </a:p>
      </dgm:t>
    </dgm:pt>
    <dgm:pt modelId="{8C1D9C02-4DCD-445D-8FC1-05AD7E967FCE}" type="pres">
      <dgm:prSet presAssocID="{8F4BF3E9-2955-4CC7-84F6-ED69D56E3467}" presName="childShape" presStyleCnt="0"/>
      <dgm:spPr/>
    </dgm:pt>
    <dgm:pt modelId="{1CB24DA4-EA38-4510-9ABA-BE7D50ECFA99}" type="pres">
      <dgm:prSet presAssocID="{781BF49D-1D38-47F9-832E-67E41EF60D1D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66C747EF-08BD-470A-99D8-735C6ED2F41C}" type="pres">
      <dgm:prSet presAssocID="{C12037E4-8924-4FD0-A314-7F58CD2F6FE4}" presName="childText" presStyleLbl="bgAcc1" presStyleIdx="5" presStyleCnt="10" custScaleX="127972" custScaleY="75132" custLinFactNeighborX="-20463" custLinFactNeighborY="-19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0C1C7-2829-4606-9929-6E2EDD8057D3}" type="pres">
      <dgm:prSet presAssocID="{C9CD6671-0EBB-4ECE-A7B6-E81409444642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9819B05C-950F-4868-B7C5-F87492E740DF}" type="pres">
      <dgm:prSet presAssocID="{D692A41B-C614-4CD0-860B-A1CC4CBBD561}" presName="childText" presStyleLbl="bgAcc1" presStyleIdx="6" presStyleCnt="10" custScaleX="111431" custScaleY="75132" custLinFactNeighborX="29384" custLinFactNeighborY="-31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56F53-0EB3-4F9B-B1F0-06F862E14631}" type="pres">
      <dgm:prSet presAssocID="{9D078B7B-E3A2-4B9B-B669-5C06A2311D22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5C8BA00E-FD9D-4317-8D00-14EE1DB3CFC3}" type="pres">
      <dgm:prSet presAssocID="{C15ED499-94EE-4055-AA69-668AFBBCE274}" presName="childText" presStyleLbl="bgAcc1" presStyleIdx="7" presStyleCnt="10" custScaleX="77940" custScaleY="50972" custLinFactNeighborX="-19421" custLinFactNeighborY="-42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F1A91-8580-4732-A5AA-34A4DA5D9432}" type="pres">
      <dgm:prSet presAssocID="{5B085436-ED27-4AC7-92BA-68AB68655194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F2753C18-DE85-40F0-B806-B1306362B9E6}" type="pres">
      <dgm:prSet presAssocID="{A5322DDB-B96C-4456-918D-D9F783A6FF82}" presName="childText" presStyleLbl="bgAcc1" presStyleIdx="8" presStyleCnt="10" custScaleX="105112" custScaleY="77219" custLinFactNeighborX="77821" custLinFactNeighborY="-83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DBD42-1BB5-41A4-9F69-DAA1D08A934B}" type="pres">
      <dgm:prSet presAssocID="{2C993ACF-AA54-40F2-A3B8-E82E7AABFADE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909BD8A4-EAF2-4F32-9884-12714AFC1B10}" type="pres">
      <dgm:prSet presAssocID="{E0565838-DE60-4BEE-ADFD-AFA238992840}" presName="childText" presStyleLbl="bgAcc1" presStyleIdx="9" presStyleCnt="10" custScaleX="115183" custScaleY="75132" custLinFactNeighborX="-17001" custLinFactNeighborY="-97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1BE99-EDBF-4808-9B46-AC3BEE535CD4}" type="presOf" srcId="{1249DF02-74EF-4476-9489-ADD947025D66}" destId="{2613AC8C-CB2A-4A60-A4CB-31C8EFF3B0CE}" srcOrd="0" destOrd="0" presId="urn:microsoft.com/office/officeart/2005/8/layout/hierarchy3"/>
    <dgm:cxn modelId="{1654EA8D-0036-4273-ABFC-3125AAA8D884}" srcId="{08120C27-6C15-4F3C-A945-1D011D28EAB5}" destId="{7A6C2E37-3A03-42A9-8774-C28604008FC2}" srcOrd="1" destOrd="0" parTransId="{C00A5E68-60BA-4B4A-8978-363F5AD40396}" sibTransId="{20DA9D04-909C-4BA7-9CC3-CF639AEDE650}"/>
    <dgm:cxn modelId="{6D53C1E3-5827-44E3-9479-737F7A7DEA78}" type="presOf" srcId="{9D078B7B-E3A2-4B9B-B669-5C06A2311D22}" destId="{26A56F53-0EB3-4F9B-B1F0-06F862E14631}" srcOrd="0" destOrd="0" presId="urn:microsoft.com/office/officeart/2005/8/layout/hierarchy3"/>
    <dgm:cxn modelId="{15F26F19-3EDD-486A-8124-3A47BA7210E5}" type="presOf" srcId="{0AE82AF8-5029-4A81-A0E2-0AB39E49E525}" destId="{0C18E0C8-15F4-4E14-B1A8-D35F70ED330C}" srcOrd="0" destOrd="0" presId="urn:microsoft.com/office/officeart/2005/8/layout/hierarchy3"/>
    <dgm:cxn modelId="{9D8C04CC-8EB7-456B-9FB7-F3905606A1AD}" srcId="{F47B26FD-F9F5-4349-9DCB-2E8EEF8512AF}" destId="{41098ADF-E0A0-4B84-A8CB-EB4C282555D6}" srcOrd="1" destOrd="0" parTransId="{C7C97DEC-E94E-46FC-9F84-46208EF76CAA}" sibTransId="{0D2ED2C9-7F10-4572-BB97-644BCA92A71D}"/>
    <dgm:cxn modelId="{BA146C33-DD80-4986-888A-117A9B6D2559}" type="presOf" srcId="{08120C27-6C15-4F3C-A945-1D011D28EAB5}" destId="{6B7EEB99-7803-41DC-9BCD-F937DD371146}" srcOrd="0" destOrd="0" presId="urn:microsoft.com/office/officeart/2005/8/layout/hierarchy3"/>
    <dgm:cxn modelId="{05E86B1F-20C8-49DF-A9DD-9F52972F5F97}" srcId="{8F4BF3E9-2955-4CC7-84F6-ED69D56E3467}" destId="{A5322DDB-B96C-4456-918D-D9F783A6FF82}" srcOrd="3" destOrd="0" parTransId="{5B085436-ED27-4AC7-92BA-68AB68655194}" sibTransId="{78D0B762-4FA7-453D-97FD-299E65152B08}"/>
    <dgm:cxn modelId="{F9059E1D-965D-4AD5-9E46-DBC21357C5DE}" type="presOf" srcId="{08120C27-6C15-4F3C-A945-1D011D28EAB5}" destId="{A6352E11-E30D-47AE-BCDA-CEC25FCC2103}" srcOrd="1" destOrd="0" presId="urn:microsoft.com/office/officeart/2005/8/layout/hierarchy3"/>
    <dgm:cxn modelId="{1A7DF9D2-8C26-4AFC-A894-08B2703C56CB}" type="presOf" srcId="{E29C2EA0-F4D8-4983-A8F0-399F4F543904}" destId="{58C4FF62-FF2B-45F4-8273-58945CCC1D57}" srcOrd="0" destOrd="0" presId="urn:microsoft.com/office/officeart/2005/8/layout/hierarchy3"/>
    <dgm:cxn modelId="{AFD13707-39BB-4A12-989F-4A714B80CBC7}" type="presOf" srcId="{A5322DDB-B96C-4456-918D-D9F783A6FF82}" destId="{F2753C18-DE85-40F0-B806-B1306362B9E6}" srcOrd="0" destOrd="0" presId="urn:microsoft.com/office/officeart/2005/8/layout/hierarchy3"/>
    <dgm:cxn modelId="{D1A50A10-DB8E-4C91-9ACD-2EB65FD1BC5C}" type="presOf" srcId="{D692A41B-C614-4CD0-860B-A1CC4CBBD561}" destId="{9819B05C-950F-4868-B7C5-F87492E740DF}" srcOrd="0" destOrd="0" presId="urn:microsoft.com/office/officeart/2005/8/layout/hierarchy3"/>
    <dgm:cxn modelId="{61B213FE-7886-4651-8957-3A2D327B873D}" type="presOf" srcId="{33B0078E-12C2-44AA-976E-17A0C6206EE7}" destId="{F2BB94FA-BB9A-4AB8-BB75-316B2E64EF30}" srcOrd="0" destOrd="0" presId="urn:microsoft.com/office/officeart/2005/8/layout/hierarchy3"/>
    <dgm:cxn modelId="{D7E2169E-4317-4AB2-8C91-D94606A79E63}" type="presOf" srcId="{781BF49D-1D38-47F9-832E-67E41EF60D1D}" destId="{1CB24DA4-EA38-4510-9ABA-BE7D50ECFA99}" srcOrd="0" destOrd="0" presId="urn:microsoft.com/office/officeart/2005/8/layout/hierarchy3"/>
    <dgm:cxn modelId="{D1B29A32-A76A-4C0D-840B-1219E19AE188}" type="presOf" srcId="{BB7A5F37-079B-4988-8E77-51F77B874F71}" destId="{87BC9FF4-023A-493F-811E-2170F512FA7A}" srcOrd="0" destOrd="0" presId="urn:microsoft.com/office/officeart/2005/8/layout/hierarchy3"/>
    <dgm:cxn modelId="{DB9603F1-4E8F-4210-AC93-B18027BFB94B}" type="presOf" srcId="{7A6C2E37-3A03-42A9-8774-C28604008FC2}" destId="{92BE5BB8-E7FA-44C8-86ED-F906B5714045}" srcOrd="0" destOrd="0" presId="urn:microsoft.com/office/officeart/2005/8/layout/hierarchy3"/>
    <dgm:cxn modelId="{4F8472D9-C32B-4481-941A-CA080BFDBE27}" type="presOf" srcId="{5B085436-ED27-4AC7-92BA-68AB68655194}" destId="{F21F1A91-8580-4732-A5AA-34A4DA5D9432}" srcOrd="0" destOrd="0" presId="urn:microsoft.com/office/officeart/2005/8/layout/hierarchy3"/>
    <dgm:cxn modelId="{71A8661D-DFCD-4B78-A962-A48E99765A9B}" type="presOf" srcId="{C00A5E68-60BA-4B4A-8978-363F5AD40396}" destId="{E494802D-A650-4ED1-916A-3B56B9B9376C}" srcOrd="0" destOrd="0" presId="urn:microsoft.com/office/officeart/2005/8/layout/hierarchy3"/>
    <dgm:cxn modelId="{6F44AA6C-8F97-409A-B8CC-4B8FCDCEC68A}" type="presOf" srcId="{41098ADF-E0A0-4B84-A8CB-EB4C282555D6}" destId="{EFFD3F5E-6946-4C2C-8CAC-A0385C36B074}" srcOrd="1" destOrd="0" presId="urn:microsoft.com/office/officeart/2005/8/layout/hierarchy3"/>
    <dgm:cxn modelId="{A2BF23F5-36BC-4188-9280-AEC8D0539BDB}" type="presOf" srcId="{E0565838-DE60-4BEE-ADFD-AFA238992840}" destId="{909BD8A4-EAF2-4F32-9884-12714AFC1B10}" srcOrd="0" destOrd="0" presId="urn:microsoft.com/office/officeart/2005/8/layout/hierarchy3"/>
    <dgm:cxn modelId="{384E2F16-E4B6-4BED-99D7-E43FA2F1FFB4}" type="presOf" srcId="{6A8763FD-5902-44EC-BF2D-0AFCC8ADC619}" destId="{48E4843C-F724-4A06-A302-DEF440FAE6F6}" srcOrd="0" destOrd="0" presId="urn:microsoft.com/office/officeart/2005/8/layout/hierarchy3"/>
    <dgm:cxn modelId="{8AC06A66-D762-46C9-9BD9-CB8447C3E6B5}" srcId="{41098ADF-E0A0-4B84-A8CB-EB4C282555D6}" destId="{1249DF02-74EF-4476-9489-ADD947025D66}" srcOrd="1" destOrd="0" parTransId="{E29C2EA0-F4D8-4983-A8F0-399F4F543904}" sibTransId="{3A0337AE-0446-43AE-AEA8-961E4B7F81C2}"/>
    <dgm:cxn modelId="{3003977B-EC66-4B48-A9B8-4F040CAA152E}" type="presOf" srcId="{2ADC815C-B6FC-410D-BCB2-5F3FD04958C1}" destId="{5D9FB884-533C-4424-841F-9DEC06545A7E}" srcOrd="0" destOrd="0" presId="urn:microsoft.com/office/officeart/2005/8/layout/hierarchy3"/>
    <dgm:cxn modelId="{8CE30DB0-EAFE-4250-BF15-165011206E9A}" srcId="{F47B26FD-F9F5-4349-9DCB-2E8EEF8512AF}" destId="{8F4BF3E9-2955-4CC7-84F6-ED69D56E3467}" srcOrd="2" destOrd="0" parTransId="{43066234-8547-48E3-BE0C-FF80F4A8026C}" sibTransId="{34758BCE-0D7D-4351-A7F9-ADC241DEEDB2}"/>
    <dgm:cxn modelId="{6540561B-C0FD-424A-A29C-877B1FE7971A}" srcId="{8F4BF3E9-2955-4CC7-84F6-ED69D56E3467}" destId="{C15ED499-94EE-4055-AA69-668AFBBCE274}" srcOrd="2" destOrd="0" parTransId="{9D078B7B-E3A2-4B9B-B669-5C06A2311D22}" sibTransId="{E070BB06-B288-44E9-A8B1-446F20EAEF72}"/>
    <dgm:cxn modelId="{4C00EBE8-0968-46A1-8647-58C6C5FA7929}" type="presOf" srcId="{C12037E4-8924-4FD0-A314-7F58CD2F6FE4}" destId="{66C747EF-08BD-470A-99D8-735C6ED2F41C}" srcOrd="0" destOrd="0" presId="urn:microsoft.com/office/officeart/2005/8/layout/hierarchy3"/>
    <dgm:cxn modelId="{DC3D0756-F175-48D5-ACC9-E243FDFAAA37}" srcId="{41098ADF-E0A0-4B84-A8CB-EB4C282555D6}" destId="{0AE82AF8-5029-4A81-A0E2-0AB39E49E525}" srcOrd="2" destOrd="0" parTransId="{2ADC815C-B6FC-410D-BCB2-5F3FD04958C1}" sibTransId="{5831CB8E-BFB5-4A3E-AED1-0DEEA04C08E0}"/>
    <dgm:cxn modelId="{3068C71F-05B5-4348-BEB1-863733564290}" type="presOf" srcId="{8F4BF3E9-2955-4CC7-84F6-ED69D56E3467}" destId="{AFFA2792-0205-473A-84C5-465CFA44EC7C}" srcOrd="0" destOrd="0" presId="urn:microsoft.com/office/officeart/2005/8/layout/hierarchy3"/>
    <dgm:cxn modelId="{9ADAFE51-FA86-44EC-A5F0-E5B222570EFF}" type="presOf" srcId="{13D47528-4931-4364-A981-F7A4946C89B1}" destId="{C4C357E4-652A-4B08-AEFD-7586734E959B}" srcOrd="0" destOrd="0" presId="urn:microsoft.com/office/officeart/2005/8/layout/hierarchy3"/>
    <dgm:cxn modelId="{8A55A2E1-CEDF-4A7D-9E34-29BDC64CC58C}" type="presOf" srcId="{C9CD6671-0EBB-4ECE-A7B6-E81409444642}" destId="{2F40C1C7-2829-4606-9929-6E2EDD8057D3}" srcOrd="0" destOrd="0" presId="urn:microsoft.com/office/officeart/2005/8/layout/hierarchy3"/>
    <dgm:cxn modelId="{DBD23F63-7E8B-49E5-A2C0-9E1A7F0B2877}" srcId="{F47B26FD-F9F5-4349-9DCB-2E8EEF8512AF}" destId="{08120C27-6C15-4F3C-A945-1D011D28EAB5}" srcOrd="0" destOrd="0" parTransId="{98DD48E7-2B4A-4724-AFFC-7D051A7D1B1C}" sibTransId="{3CEF05B7-A64E-432C-8C87-A2A7B73FCC00}"/>
    <dgm:cxn modelId="{C746F982-22F0-4E5F-B3B4-36975999A0E3}" type="presOf" srcId="{8F4BF3E9-2955-4CC7-84F6-ED69D56E3467}" destId="{87B81979-0258-4435-847E-F4E840A16723}" srcOrd="1" destOrd="0" presId="urn:microsoft.com/office/officeart/2005/8/layout/hierarchy3"/>
    <dgm:cxn modelId="{7A73CA32-8439-4D6F-8F86-9DCF0A3A33BE}" srcId="{08120C27-6C15-4F3C-A945-1D011D28EAB5}" destId="{33B0078E-12C2-44AA-976E-17A0C6206EE7}" srcOrd="0" destOrd="0" parTransId="{BB7A5F37-079B-4988-8E77-51F77B874F71}" sibTransId="{1D3C0247-313D-466A-8104-5B13123B351B}"/>
    <dgm:cxn modelId="{43AD2E79-E1A6-43F1-A199-5F0663A1CBA1}" srcId="{8F4BF3E9-2955-4CC7-84F6-ED69D56E3467}" destId="{C12037E4-8924-4FD0-A314-7F58CD2F6FE4}" srcOrd="0" destOrd="0" parTransId="{781BF49D-1D38-47F9-832E-67E41EF60D1D}" sibTransId="{9ED2DB3B-CA05-40CA-9BB6-2F16F80B26EF}"/>
    <dgm:cxn modelId="{A4F84AC4-4BC6-48E2-9DBC-4AE139D92D2C}" type="presOf" srcId="{41098ADF-E0A0-4B84-A8CB-EB4C282555D6}" destId="{9511F538-6D69-4BBC-AEEE-1481C350EA8A}" srcOrd="0" destOrd="0" presId="urn:microsoft.com/office/officeart/2005/8/layout/hierarchy3"/>
    <dgm:cxn modelId="{6F8F7D46-CD2E-4548-B47C-610D7FFEDD97}" type="presOf" srcId="{C15ED499-94EE-4055-AA69-668AFBBCE274}" destId="{5C8BA00E-FD9D-4317-8D00-14EE1DB3CFC3}" srcOrd="0" destOrd="0" presId="urn:microsoft.com/office/officeart/2005/8/layout/hierarchy3"/>
    <dgm:cxn modelId="{BE404E03-0710-4A5F-BAE1-7D75E46322F9}" srcId="{41098ADF-E0A0-4B84-A8CB-EB4C282555D6}" destId="{13D47528-4931-4364-A981-F7A4946C89B1}" srcOrd="0" destOrd="0" parTransId="{6A8763FD-5902-44EC-BF2D-0AFCC8ADC619}" sibTransId="{C27E08AD-3792-41D0-A89E-AEB7F318E9FF}"/>
    <dgm:cxn modelId="{A3E6C480-68A2-44C7-AF0F-BC2A8E5B82F6}" srcId="{8F4BF3E9-2955-4CC7-84F6-ED69D56E3467}" destId="{E0565838-DE60-4BEE-ADFD-AFA238992840}" srcOrd="4" destOrd="0" parTransId="{2C993ACF-AA54-40F2-A3B8-E82E7AABFADE}" sibTransId="{589B2B6C-3856-4F59-B040-5AB7EA53B871}"/>
    <dgm:cxn modelId="{3398F1A2-9F47-4BC5-A574-19F61FDE813C}" type="presOf" srcId="{F47B26FD-F9F5-4349-9DCB-2E8EEF8512AF}" destId="{29F6DCE8-64D1-4D49-AA1D-82BBE754BA98}" srcOrd="0" destOrd="0" presId="urn:microsoft.com/office/officeart/2005/8/layout/hierarchy3"/>
    <dgm:cxn modelId="{169C68F3-DD87-47A8-8EF5-40EB9266134B}" type="presOf" srcId="{2C993ACF-AA54-40F2-A3B8-E82E7AABFADE}" destId="{DBADBD42-1BB5-41A4-9F69-DAA1D08A934B}" srcOrd="0" destOrd="0" presId="urn:microsoft.com/office/officeart/2005/8/layout/hierarchy3"/>
    <dgm:cxn modelId="{33874D14-CB8C-4722-80B5-C8F5E81B73F0}" srcId="{8F4BF3E9-2955-4CC7-84F6-ED69D56E3467}" destId="{D692A41B-C614-4CD0-860B-A1CC4CBBD561}" srcOrd="1" destOrd="0" parTransId="{C9CD6671-0EBB-4ECE-A7B6-E81409444642}" sibTransId="{7465815E-BC7A-4A66-8C72-77AD204A331C}"/>
    <dgm:cxn modelId="{6763AB66-36C1-4E06-8FC7-9C9312EA90CC}" type="presParOf" srcId="{29F6DCE8-64D1-4D49-AA1D-82BBE754BA98}" destId="{D883BAE6-5806-4D3E-95A7-D015A12B4CDB}" srcOrd="0" destOrd="0" presId="urn:microsoft.com/office/officeart/2005/8/layout/hierarchy3"/>
    <dgm:cxn modelId="{3B53D23D-BA1C-437D-B491-92C89A239855}" type="presParOf" srcId="{D883BAE6-5806-4D3E-95A7-D015A12B4CDB}" destId="{D63EB551-ACDB-4F70-A538-913E4D1080DD}" srcOrd="0" destOrd="0" presId="urn:microsoft.com/office/officeart/2005/8/layout/hierarchy3"/>
    <dgm:cxn modelId="{5D3392E5-3788-4F43-B22E-B8C647638775}" type="presParOf" srcId="{D63EB551-ACDB-4F70-A538-913E4D1080DD}" destId="{6B7EEB99-7803-41DC-9BCD-F937DD371146}" srcOrd="0" destOrd="0" presId="urn:microsoft.com/office/officeart/2005/8/layout/hierarchy3"/>
    <dgm:cxn modelId="{F940C299-EDCE-46F6-864C-745AB76E8D61}" type="presParOf" srcId="{D63EB551-ACDB-4F70-A538-913E4D1080DD}" destId="{A6352E11-E30D-47AE-BCDA-CEC25FCC2103}" srcOrd="1" destOrd="0" presId="urn:microsoft.com/office/officeart/2005/8/layout/hierarchy3"/>
    <dgm:cxn modelId="{9721FFB1-612C-4CB8-9C7E-1D648A5C5487}" type="presParOf" srcId="{D883BAE6-5806-4D3E-95A7-D015A12B4CDB}" destId="{0CD693EF-7EEE-4EE3-884C-5A08EB47EC05}" srcOrd="1" destOrd="0" presId="urn:microsoft.com/office/officeart/2005/8/layout/hierarchy3"/>
    <dgm:cxn modelId="{2D5B547C-6840-4354-A746-AF23928DD282}" type="presParOf" srcId="{0CD693EF-7EEE-4EE3-884C-5A08EB47EC05}" destId="{87BC9FF4-023A-493F-811E-2170F512FA7A}" srcOrd="0" destOrd="0" presId="urn:microsoft.com/office/officeart/2005/8/layout/hierarchy3"/>
    <dgm:cxn modelId="{12198AC9-11BA-4FED-8A13-0BD8A1DEB663}" type="presParOf" srcId="{0CD693EF-7EEE-4EE3-884C-5A08EB47EC05}" destId="{F2BB94FA-BB9A-4AB8-BB75-316B2E64EF30}" srcOrd="1" destOrd="0" presId="urn:microsoft.com/office/officeart/2005/8/layout/hierarchy3"/>
    <dgm:cxn modelId="{5FCD8F2C-7283-41FF-9496-7B9A37AAA066}" type="presParOf" srcId="{0CD693EF-7EEE-4EE3-884C-5A08EB47EC05}" destId="{E494802D-A650-4ED1-916A-3B56B9B9376C}" srcOrd="2" destOrd="0" presId="urn:microsoft.com/office/officeart/2005/8/layout/hierarchy3"/>
    <dgm:cxn modelId="{5736EEDA-4A1A-41B3-BD08-B7137BCDE2B9}" type="presParOf" srcId="{0CD693EF-7EEE-4EE3-884C-5A08EB47EC05}" destId="{92BE5BB8-E7FA-44C8-86ED-F906B5714045}" srcOrd="3" destOrd="0" presId="urn:microsoft.com/office/officeart/2005/8/layout/hierarchy3"/>
    <dgm:cxn modelId="{648DD9DE-E4B0-4A0F-B986-A89D14BBD292}" type="presParOf" srcId="{29F6DCE8-64D1-4D49-AA1D-82BBE754BA98}" destId="{02527CD4-EED7-431B-B561-56891F4BD214}" srcOrd="1" destOrd="0" presId="urn:microsoft.com/office/officeart/2005/8/layout/hierarchy3"/>
    <dgm:cxn modelId="{490C0879-B5A3-4E5D-9707-FECC2E372424}" type="presParOf" srcId="{02527CD4-EED7-431B-B561-56891F4BD214}" destId="{7692D808-4D21-42A8-A9C3-A4A300919D07}" srcOrd="0" destOrd="0" presId="urn:microsoft.com/office/officeart/2005/8/layout/hierarchy3"/>
    <dgm:cxn modelId="{65FDCD19-322D-49CB-B5CC-A2C2E7A3C181}" type="presParOf" srcId="{7692D808-4D21-42A8-A9C3-A4A300919D07}" destId="{9511F538-6D69-4BBC-AEEE-1481C350EA8A}" srcOrd="0" destOrd="0" presId="urn:microsoft.com/office/officeart/2005/8/layout/hierarchy3"/>
    <dgm:cxn modelId="{0FFCCCDD-B961-41DF-B9A8-D5BBB51FBA63}" type="presParOf" srcId="{7692D808-4D21-42A8-A9C3-A4A300919D07}" destId="{EFFD3F5E-6946-4C2C-8CAC-A0385C36B074}" srcOrd="1" destOrd="0" presId="urn:microsoft.com/office/officeart/2005/8/layout/hierarchy3"/>
    <dgm:cxn modelId="{3A0CE1E8-E9C5-4726-A4D3-F3E1700FF1BC}" type="presParOf" srcId="{02527CD4-EED7-431B-B561-56891F4BD214}" destId="{3AA0B10B-F046-4FFA-9B1E-D7F09FD4CCC8}" srcOrd="1" destOrd="0" presId="urn:microsoft.com/office/officeart/2005/8/layout/hierarchy3"/>
    <dgm:cxn modelId="{F754257B-3329-43E8-B4D0-7A02154DAB8C}" type="presParOf" srcId="{3AA0B10B-F046-4FFA-9B1E-D7F09FD4CCC8}" destId="{48E4843C-F724-4A06-A302-DEF440FAE6F6}" srcOrd="0" destOrd="0" presId="urn:microsoft.com/office/officeart/2005/8/layout/hierarchy3"/>
    <dgm:cxn modelId="{0471F298-A16B-4792-A05E-15E946EB428D}" type="presParOf" srcId="{3AA0B10B-F046-4FFA-9B1E-D7F09FD4CCC8}" destId="{C4C357E4-652A-4B08-AEFD-7586734E959B}" srcOrd="1" destOrd="0" presId="urn:microsoft.com/office/officeart/2005/8/layout/hierarchy3"/>
    <dgm:cxn modelId="{2838A121-9ED6-45E4-ACE1-DA7DDCC87443}" type="presParOf" srcId="{3AA0B10B-F046-4FFA-9B1E-D7F09FD4CCC8}" destId="{58C4FF62-FF2B-45F4-8273-58945CCC1D57}" srcOrd="2" destOrd="0" presId="urn:microsoft.com/office/officeart/2005/8/layout/hierarchy3"/>
    <dgm:cxn modelId="{EDA17911-A8D0-4121-9435-8A6962A8D752}" type="presParOf" srcId="{3AA0B10B-F046-4FFA-9B1E-D7F09FD4CCC8}" destId="{2613AC8C-CB2A-4A60-A4CB-31C8EFF3B0CE}" srcOrd="3" destOrd="0" presId="urn:microsoft.com/office/officeart/2005/8/layout/hierarchy3"/>
    <dgm:cxn modelId="{35D559DA-ED85-4965-9DD7-102E278B5FC9}" type="presParOf" srcId="{3AA0B10B-F046-4FFA-9B1E-D7F09FD4CCC8}" destId="{5D9FB884-533C-4424-841F-9DEC06545A7E}" srcOrd="4" destOrd="0" presId="urn:microsoft.com/office/officeart/2005/8/layout/hierarchy3"/>
    <dgm:cxn modelId="{E802E995-F7CC-429F-84A8-E03313EAE547}" type="presParOf" srcId="{3AA0B10B-F046-4FFA-9B1E-D7F09FD4CCC8}" destId="{0C18E0C8-15F4-4E14-B1A8-D35F70ED330C}" srcOrd="5" destOrd="0" presId="urn:microsoft.com/office/officeart/2005/8/layout/hierarchy3"/>
    <dgm:cxn modelId="{F3AEDD04-0FF0-40AB-B76A-D2FD0BE9754A}" type="presParOf" srcId="{29F6DCE8-64D1-4D49-AA1D-82BBE754BA98}" destId="{028C9C5C-9A0B-4ADB-9105-183D3F6D85EF}" srcOrd="2" destOrd="0" presId="urn:microsoft.com/office/officeart/2005/8/layout/hierarchy3"/>
    <dgm:cxn modelId="{C9BAF56B-255E-41FD-885C-0D1F7A20DEA5}" type="presParOf" srcId="{028C9C5C-9A0B-4ADB-9105-183D3F6D85EF}" destId="{A060423D-6904-448E-9D1D-C21EC8B85B7B}" srcOrd="0" destOrd="0" presId="urn:microsoft.com/office/officeart/2005/8/layout/hierarchy3"/>
    <dgm:cxn modelId="{38C1DE5E-F1D8-442B-8335-F33E29980F86}" type="presParOf" srcId="{A060423D-6904-448E-9D1D-C21EC8B85B7B}" destId="{AFFA2792-0205-473A-84C5-465CFA44EC7C}" srcOrd="0" destOrd="0" presId="urn:microsoft.com/office/officeart/2005/8/layout/hierarchy3"/>
    <dgm:cxn modelId="{91A027A1-CFFB-4457-9BCE-6AB65CC171BB}" type="presParOf" srcId="{A060423D-6904-448E-9D1D-C21EC8B85B7B}" destId="{87B81979-0258-4435-847E-F4E840A16723}" srcOrd="1" destOrd="0" presId="urn:microsoft.com/office/officeart/2005/8/layout/hierarchy3"/>
    <dgm:cxn modelId="{B865DEB6-D886-495F-A5E2-4309777ECA81}" type="presParOf" srcId="{028C9C5C-9A0B-4ADB-9105-183D3F6D85EF}" destId="{8C1D9C02-4DCD-445D-8FC1-05AD7E967FCE}" srcOrd="1" destOrd="0" presId="urn:microsoft.com/office/officeart/2005/8/layout/hierarchy3"/>
    <dgm:cxn modelId="{9E3808AF-0B97-4BB8-9E5C-C7FBA16FC145}" type="presParOf" srcId="{8C1D9C02-4DCD-445D-8FC1-05AD7E967FCE}" destId="{1CB24DA4-EA38-4510-9ABA-BE7D50ECFA99}" srcOrd="0" destOrd="0" presId="urn:microsoft.com/office/officeart/2005/8/layout/hierarchy3"/>
    <dgm:cxn modelId="{02F30AF6-EEB4-4CCC-B75D-322E2713F82D}" type="presParOf" srcId="{8C1D9C02-4DCD-445D-8FC1-05AD7E967FCE}" destId="{66C747EF-08BD-470A-99D8-735C6ED2F41C}" srcOrd="1" destOrd="0" presId="urn:microsoft.com/office/officeart/2005/8/layout/hierarchy3"/>
    <dgm:cxn modelId="{2756E01D-4DC9-44F8-867D-490981286A1C}" type="presParOf" srcId="{8C1D9C02-4DCD-445D-8FC1-05AD7E967FCE}" destId="{2F40C1C7-2829-4606-9929-6E2EDD8057D3}" srcOrd="2" destOrd="0" presId="urn:microsoft.com/office/officeart/2005/8/layout/hierarchy3"/>
    <dgm:cxn modelId="{B9B56C7B-902F-42AC-A125-4F3C27E750F7}" type="presParOf" srcId="{8C1D9C02-4DCD-445D-8FC1-05AD7E967FCE}" destId="{9819B05C-950F-4868-B7C5-F87492E740DF}" srcOrd="3" destOrd="0" presId="urn:microsoft.com/office/officeart/2005/8/layout/hierarchy3"/>
    <dgm:cxn modelId="{CEBEB0E2-9451-43B6-9941-3F88D98E69C0}" type="presParOf" srcId="{8C1D9C02-4DCD-445D-8FC1-05AD7E967FCE}" destId="{26A56F53-0EB3-4F9B-B1F0-06F862E14631}" srcOrd="4" destOrd="0" presId="urn:microsoft.com/office/officeart/2005/8/layout/hierarchy3"/>
    <dgm:cxn modelId="{D738092D-CCA8-4F43-92BA-E8C60A83C357}" type="presParOf" srcId="{8C1D9C02-4DCD-445D-8FC1-05AD7E967FCE}" destId="{5C8BA00E-FD9D-4317-8D00-14EE1DB3CFC3}" srcOrd="5" destOrd="0" presId="urn:microsoft.com/office/officeart/2005/8/layout/hierarchy3"/>
    <dgm:cxn modelId="{E4390B0A-E103-4758-8C68-5E270CE3D01D}" type="presParOf" srcId="{8C1D9C02-4DCD-445D-8FC1-05AD7E967FCE}" destId="{F21F1A91-8580-4732-A5AA-34A4DA5D9432}" srcOrd="6" destOrd="0" presId="urn:microsoft.com/office/officeart/2005/8/layout/hierarchy3"/>
    <dgm:cxn modelId="{59603FFD-05EB-4AAF-B715-41F64A4167CD}" type="presParOf" srcId="{8C1D9C02-4DCD-445D-8FC1-05AD7E967FCE}" destId="{F2753C18-DE85-40F0-B806-B1306362B9E6}" srcOrd="7" destOrd="0" presId="urn:microsoft.com/office/officeart/2005/8/layout/hierarchy3"/>
    <dgm:cxn modelId="{6293F48A-AD15-4D6A-841C-FC6C4FF57243}" type="presParOf" srcId="{8C1D9C02-4DCD-445D-8FC1-05AD7E967FCE}" destId="{DBADBD42-1BB5-41A4-9F69-DAA1D08A934B}" srcOrd="8" destOrd="0" presId="urn:microsoft.com/office/officeart/2005/8/layout/hierarchy3"/>
    <dgm:cxn modelId="{D0C58BCB-416E-42C4-B721-ECFA42C63088}" type="presParOf" srcId="{8C1D9C02-4DCD-445D-8FC1-05AD7E967FCE}" destId="{909BD8A4-EAF2-4F32-9884-12714AFC1B1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EEB99-7803-41DC-9BCD-F937DD371146}">
      <dsp:nvSpPr>
        <dsp:cNvPr id="0" name=""/>
        <dsp:cNvSpPr/>
      </dsp:nvSpPr>
      <dsp:spPr>
        <a:xfrm>
          <a:off x="485554" y="2512"/>
          <a:ext cx="1768943" cy="7486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Worker Protection</a:t>
          </a:r>
          <a:endParaRPr lang="en-US" sz="2200" kern="1200" dirty="0"/>
        </a:p>
      </dsp:txBody>
      <dsp:txXfrm>
        <a:off x="507481" y="24439"/>
        <a:ext cx="1725089" cy="704783"/>
      </dsp:txXfrm>
    </dsp:sp>
    <dsp:sp modelId="{87BC9FF4-023A-493F-811E-2170F512FA7A}">
      <dsp:nvSpPr>
        <dsp:cNvPr id="0" name=""/>
        <dsp:cNvSpPr/>
      </dsp:nvSpPr>
      <dsp:spPr>
        <a:xfrm>
          <a:off x="662449" y="751149"/>
          <a:ext cx="198074" cy="46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080"/>
              </a:lnTo>
              <a:lnTo>
                <a:pt x="198074" y="4670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B94FA-BB9A-4AB8-BB75-316B2E64EF30}">
      <dsp:nvSpPr>
        <dsp:cNvPr id="0" name=""/>
        <dsp:cNvSpPr/>
      </dsp:nvSpPr>
      <dsp:spPr>
        <a:xfrm>
          <a:off x="860523" y="885522"/>
          <a:ext cx="1070421" cy="665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Labor Relations Agency</a:t>
          </a:r>
          <a:endParaRPr lang="en-US" sz="1300" kern="1200" dirty="0"/>
        </a:p>
      </dsp:txBody>
      <dsp:txXfrm>
        <a:off x="880012" y="905011"/>
        <a:ext cx="1031443" cy="626437"/>
      </dsp:txXfrm>
    </dsp:sp>
    <dsp:sp modelId="{E494802D-A650-4ED1-916A-3B56B9B9376C}">
      <dsp:nvSpPr>
        <dsp:cNvPr id="0" name=""/>
        <dsp:cNvSpPr/>
      </dsp:nvSpPr>
      <dsp:spPr>
        <a:xfrm>
          <a:off x="662449" y="751149"/>
          <a:ext cx="176538" cy="1302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240"/>
              </a:lnTo>
              <a:lnTo>
                <a:pt x="176538" y="13022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E5BB8-E7FA-44C8-86ED-F906B5714045}">
      <dsp:nvSpPr>
        <dsp:cNvPr id="0" name=""/>
        <dsp:cNvSpPr/>
      </dsp:nvSpPr>
      <dsp:spPr>
        <a:xfrm>
          <a:off x="838987" y="1728113"/>
          <a:ext cx="1113492" cy="650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96086"/>
              <a:satOff val="2989"/>
              <a:lumOff val="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Labor Standards and Safety</a:t>
          </a:r>
          <a:endParaRPr lang="en-US" sz="1300" kern="1200" dirty="0"/>
        </a:p>
      </dsp:txBody>
      <dsp:txXfrm>
        <a:off x="858041" y="1747167"/>
        <a:ext cx="1075384" cy="612447"/>
      </dsp:txXfrm>
    </dsp:sp>
    <dsp:sp modelId="{9511F538-6D69-4BBC-AEEE-1481C350EA8A}">
      <dsp:nvSpPr>
        <dsp:cNvPr id="0" name=""/>
        <dsp:cNvSpPr/>
      </dsp:nvSpPr>
      <dsp:spPr>
        <a:xfrm>
          <a:off x="2458204" y="2512"/>
          <a:ext cx="1627171" cy="819431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Income Replacement</a:t>
          </a:r>
          <a:endParaRPr lang="en-US" sz="2200" kern="1200" dirty="0"/>
        </a:p>
      </dsp:txBody>
      <dsp:txXfrm>
        <a:off x="2482204" y="26512"/>
        <a:ext cx="1579171" cy="771431"/>
      </dsp:txXfrm>
    </dsp:sp>
    <dsp:sp modelId="{48E4843C-F724-4A06-A302-DEF440FAE6F6}">
      <dsp:nvSpPr>
        <dsp:cNvPr id="0" name=""/>
        <dsp:cNvSpPr/>
      </dsp:nvSpPr>
      <dsp:spPr>
        <a:xfrm>
          <a:off x="2620921" y="821944"/>
          <a:ext cx="143793" cy="399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260"/>
              </a:lnTo>
              <a:lnTo>
                <a:pt x="143793" y="3992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357E4-652A-4B08-AEFD-7586734E959B}">
      <dsp:nvSpPr>
        <dsp:cNvPr id="0" name=""/>
        <dsp:cNvSpPr/>
      </dsp:nvSpPr>
      <dsp:spPr>
        <a:xfrm>
          <a:off x="2764714" y="956317"/>
          <a:ext cx="1231276" cy="52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992171"/>
              <a:satOff val="5978"/>
              <a:lumOff val="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Workers’ Comp</a:t>
          </a:r>
          <a:endParaRPr lang="en-US" sz="1300" kern="1200" dirty="0"/>
        </a:p>
      </dsp:txBody>
      <dsp:txXfrm>
        <a:off x="2780231" y="971834"/>
        <a:ext cx="1200242" cy="498741"/>
      </dsp:txXfrm>
    </dsp:sp>
    <dsp:sp modelId="{58C4FF62-FF2B-45F4-8273-58945CCC1D57}">
      <dsp:nvSpPr>
        <dsp:cNvPr id="0" name=""/>
        <dsp:cNvSpPr/>
      </dsp:nvSpPr>
      <dsp:spPr>
        <a:xfrm>
          <a:off x="2620921" y="821944"/>
          <a:ext cx="143793" cy="1124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371"/>
              </a:lnTo>
              <a:lnTo>
                <a:pt x="143793" y="11243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3AC8C-CB2A-4A60-A4CB-31C8EFF3B0CE}">
      <dsp:nvSpPr>
        <dsp:cNvPr id="0" name=""/>
        <dsp:cNvSpPr/>
      </dsp:nvSpPr>
      <dsp:spPr>
        <a:xfrm>
          <a:off x="2764714" y="1653782"/>
          <a:ext cx="1231276" cy="585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Unemployment Insurance</a:t>
          </a:r>
          <a:endParaRPr lang="en-US" sz="1300" kern="1200" dirty="0"/>
        </a:p>
      </dsp:txBody>
      <dsp:txXfrm>
        <a:off x="2781850" y="1670918"/>
        <a:ext cx="1197004" cy="550793"/>
      </dsp:txXfrm>
    </dsp:sp>
    <dsp:sp modelId="{5D9FB884-533C-4424-841F-9DEC06545A7E}">
      <dsp:nvSpPr>
        <dsp:cNvPr id="0" name=""/>
        <dsp:cNvSpPr/>
      </dsp:nvSpPr>
      <dsp:spPr>
        <a:xfrm>
          <a:off x="2620921" y="821944"/>
          <a:ext cx="143793" cy="1798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290"/>
              </a:lnTo>
              <a:lnTo>
                <a:pt x="143793" y="17982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8E0C8-15F4-4E14-B1A8-D35F70ED330C}">
      <dsp:nvSpPr>
        <dsp:cNvPr id="0" name=""/>
        <dsp:cNvSpPr/>
      </dsp:nvSpPr>
      <dsp:spPr>
        <a:xfrm>
          <a:off x="2764714" y="2359833"/>
          <a:ext cx="1219568" cy="52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84342"/>
              <a:satOff val="11955"/>
              <a:lumOff val="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Disability Determinations</a:t>
          </a:r>
          <a:endParaRPr lang="en-US" sz="1300" kern="1200" dirty="0"/>
        </a:p>
      </dsp:txBody>
      <dsp:txXfrm>
        <a:off x="2779968" y="2375087"/>
        <a:ext cx="1189060" cy="490294"/>
      </dsp:txXfrm>
    </dsp:sp>
    <dsp:sp modelId="{AFFA2792-0205-473A-84C5-465CFA44EC7C}">
      <dsp:nvSpPr>
        <dsp:cNvPr id="0" name=""/>
        <dsp:cNvSpPr/>
      </dsp:nvSpPr>
      <dsp:spPr>
        <a:xfrm>
          <a:off x="4622192" y="2512"/>
          <a:ext cx="3058956" cy="102200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Workforce Development</a:t>
          </a:r>
          <a:endParaRPr lang="en-US" sz="3200" b="1" kern="1200" dirty="0"/>
        </a:p>
      </dsp:txBody>
      <dsp:txXfrm>
        <a:off x="4652125" y="32445"/>
        <a:ext cx="2999090" cy="962136"/>
      </dsp:txXfrm>
    </dsp:sp>
    <dsp:sp modelId="{1CB24DA4-EA38-4510-9ABA-BE7D50ECFA99}">
      <dsp:nvSpPr>
        <dsp:cNvPr id="0" name=""/>
        <dsp:cNvSpPr/>
      </dsp:nvSpPr>
      <dsp:spPr>
        <a:xfrm>
          <a:off x="4928088" y="1024515"/>
          <a:ext cx="295871" cy="439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277"/>
              </a:lnTo>
              <a:lnTo>
                <a:pt x="295871" y="4392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747EF-08BD-470A-99D8-735C6ED2F41C}">
      <dsp:nvSpPr>
        <dsp:cNvPr id="0" name=""/>
        <dsp:cNvSpPr/>
      </dsp:nvSpPr>
      <dsp:spPr>
        <a:xfrm>
          <a:off x="5223960" y="1079866"/>
          <a:ext cx="2092603" cy="767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480428"/>
              <a:satOff val="14944"/>
              <a:lumOff val="11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Alaska Workforce Investment Board</a:t>
          </a:r>
          <a:endParaRPr lang="en-US" sz="1800" kern="1200" dirty="0"/>
        </a:p>
      </dsp:txBody>
      <dsp:txXfrm>
        <a:off x="5246450" y="1102356"/>
        <a:ext cx="2047623" cy="722871"/>
      </dsp:txXfrm>
    </dsp:sp>
    <dsp:sp modelId="{2F40C1C7-2829-4606-9929-6E2EDD8057D3}">
      <dsp:nvSpPr>
        <dsp:cNvPr id="0" name=""/>
        <dsp:cNvSpPr/>
      </dsp:nvSpPr>
      <dsp:spPr>
        <a:xfrm>
          <a:off x="4928088" y="1024515"/>
          <a:ext cx="1110972" cy="1344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229"/>
              </a:lnTo>
              <a:lnTo>
                <a:pt x="1110972" y="13442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9B05C-950F-4868-B7C5-F87492E740DF}">
      <dsp:nvSpPr>
        <dsp:cNvPr id="0" name=""/>
        <dsp:cNvSpPr/>
      </dsp:nvSpPr>
      <dsp:spPr>
        <a:xfrm>
          <a:off x="6039060" y="1984819"/>
          <a:ext cx="1822124" cy="767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Employment &amp; Training Services</a:t>
          </a:r>
          <a:endParaRPr lang="en-US" sz="1800" kern="1200" dirty="0"/>
        </a:p>
      </dsp:txBody>
      <dsp:txXfrm>
        <a:off x="6061550" y="2007309"/>
        <a:ext cx="1777144" cy="722871"/>
      </dsp:txXfrm>
    </dsp:sp>
    <dsp:sp modelId="{26A56F53-0EB3-4F9B-B1F0-06F862E14631}">
      <dsp:nvSpPr>
        <dsp:cNvPr id="0" name=""/>
        <dsp:cNvSpPr/>
      </dsp:nvSpPr>
      <dsp:spPr>
        <a:xfrm>
          <a:off x="4928088" y="1024515"/>
          <a:ext cx="312910" cy="2131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550"/>
              </a:lnTo>
              <a:lnTo>
                <a:pt x="312910" y="21315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BA00E-FD9D-4317-8D00-14EE1DB3CFC3}">
      <dsp:nvSpPr>
        <dsp:cNvPr id="0" name=""/>
        <dsp:cNvSpPr/>
      </dsp:nvSpPr>
      <dsp:spPr>
        <a:xfrm>
          <a:off x="5240998" y="2895597"/>
          <a:ext cx="1274478" cy="520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472599"/>
              <a:satOff val="20921"/>
              <a:lumOff val="1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AVTEC</a:t>
          </a:r>
          <a:endParaRPr lang="en-US" sz="2000" kern="1200" dirty="0"/>
        </a:p>
      </dsp:txBody>
      <dsp:txXfrm>
        <a:off x="5256256" y="2910855"/>
        <a:ext cx="1243962" cy="490419"/>
      </dsp:txXfrm>
    </dsp:sp>
    <dsp:sp modelId="{F21F1A91-8580-4732-A5AA-34A4DA5D9432}">
      <dsp:nvSpPr>
        <dsp:cNvPr id="0" name=""/>
        <dsp:cNvSpPr/>
      </dsp:nvSpPr>
      <dsp:spPr>
        <a:xfrm>
          <a:off x="4928088" y="1024515"/>
          <a:ext cx="1887515" cy="2615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718"/>
              </a:lnTo>
              <a:lnTo>
                <a:pt x="1887515" y="26157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53C18-DE85-40F0-B806-B1306362B9E6}">
      <dsp:nvSpPr>
        <dsp:cNvPr id="0" name=""/>
        <dsp:cNvSpPr/>
      </dsp:nvSpPr>
      <dsp:spPr>
        <a:xfrm>
          <a:off x="6815603" y="3245644"/>
          <a:ext cx="1718796" cy="789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968684"/>
              <a:satOff val="23910"/>
              <a:lumOff val="19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Labor Market Information</a:t>
          </a:r>
          <a:endParaRPr lang="en-US" sz="1800" kern="1200" dirty="0"/>
        </a:p>
      </dsp:txBody>
      <dsp:txXfrm>
        <a:off x="6838717" y="3268758"/>
        <a:ext cx="1672568" cy="742952"/>
      </dsp:txXfrm>
    </dsp:sp>
    <dsp:sp modelId="{DBADBD42-1BB5-41A4-9F69-DAA1D08A934B}">
      <dsp:nvSpPr>
        <dsp:cNvPr id="0" name=""/>
        <dsp:cNvSpPr/>
      </dsp:nvSpPr>
      <dsp:spPr>
        <a:xfrm>
          <a:off x="4928088" y="1024515"/>
          <a:ext cx="352482" cy="3513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236"/>
              </a:lnTo>
              <a:lnTo>
                <a:pt x="352482" y="35132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BD8A4-EAF2-4F32-9884-12714AFC1B10}">
      <dsp:nvSpPr>
        <dsp:cNvPr id="0" name=""/>
        <dsp:cNvSpPr/>
      </dsp:nvSpPr>
      <dsp:spPr>
        <a:xfrm>
          <a:off x="5280570" y="4153826"/>
          <a:ext cx="1883477" cy="767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Vocational Rehabilitation</a:t>
          </a:r>
          <a:endParaRPr lang="en-US" sz="1800" kern="1200" dirty="0"/>
        </a:p>
      </dsp:txBody>
      <dsp:txXfrm>
        <a:off x="5303060" y="4176316"/>
        <a:ext cx="1838497" cy="722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E591B41C-EC64-4681-A022-0BB282EFE2BB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93054A27-8A93-4BDA-9CF7-01FB131D0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09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B228526D-4FDE-4FF7-BCB5-4A963893899F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B6EAB9B7-2AFA-48A8-B875-A9FD3BCEF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8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90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r>
              <a:rPr lang="en-US" sz="1000" dirty="0" smtClean="0"/>
              <a:t>Alaska </a:t>
            </a:r>
            <a:r>
              <a:rPr lang="en-US" sz="1000" dirty="0"/>
              <a:t>Hire</a:t>
            </a:r>
          </a:p>
          <a:p>
            <a:pPr marL="171435" indent="-171435" defTabSz="914321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Governor Walker issued an Alaska Hire notice on 6/10/15.</a:t>
            </a:r>
          </a:p>
          <a:p>
            <a:pPr marL="171435" indent="-171435" defTabSz="914321">
              <a:buFont typeface="Arial" panose="020B0604020202020204" pitchFamily="34" charset="0"/>
              <a:buChar char="•"/>
              <a:defRPr/>
            </a:pPr>
            <a:r>
              <a:rPr lang="en-US" sz="1000" dirty="0" smtClean="0"/>
              <a:t>Business Education Compact </a:t>
            </a:r>
            <a:r>
              <a:rPr lang="en-US" sz="1000" dirty="0"/>
              <a:t>Cross-Industry work group focusing on employability skills and considering revamping the Youth Employability Skills (YES) program.</a:t>
            </a:r>
          </a:p>
          <a:p>
            <a:pPr defTabSz="914321">
              <a:defRPr/>
            </a:pPr>
            <a:endParaRPr lang="en-US" sz="1000" dirty="0"/>
          </a:p>
          <a:p>
            <a:pPr defTabSz="914321">
              <a:defRPr/>
            </a:pPr>
            <a:r>
              <a:rPr lang="en-US" sz="1000" dirty="0"/>
              <a:t>Apprenticeship</a:t>
            </a:r>
          </a:p>
          <a:p>
            <a:pPr marL="171435" indent="-171435" defTabSz="914321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Governor Walker proclaimed week of November 2, 2015 first annual Apprenticeship Week in Alaska (it's also National Apprenticeship Week); issued AO278, requiring &gt;= 15% of project hours on state projects be completed by Registered Apprentices</a:t>
            </a:r>
          </a:p>
          <a:p>
            <a:pPr marL="171435" indent="-171435" defTabSz="914321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DOLWD received $2.9 million USDOL health care apprenticeship grant for 2015 - 2020</a:t>
            </a:r>
          </a:p>
          <a:p>
            <a:pPr marL="171435" indent="-171435" defTabSz="914321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ACPE developed informational APS flyer for RA programs</a:t>
            </a:r>
          </a:p>
          <a:p>
            <a:pPr defTabSz="914321">
              <a:defRPr/>
            </a:pPr>
            <a:endParaRPr lang="en-US" sz="1000" dirty="0"/>
          </a:p>
          <a:p>
            <a:pPr defTabSz="914321">
              <a:defRPr/>
            </a:pPr>
            <a:r>
              <a:rPr lang="en-US" sz="1000" dirty="0"/>
              <a:t>Communication</a:t>
            </a:r>
          </a:p>
          <a:p>
            <a:pPr marL="171435" indent="-171435" defTabSz="914321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Regular updates on WIOA, Perkins, STEP and TVEP distributed through Alaska CTE Plan website and EED </a:t>
            </a:r>
            <a:r>
              <a:rPr lang="en-US" sz="1000" dirty="0" smtClean="0"/>
              <a:t>listserv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42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Regional </a:t>
            </a:r>
            <a:r>
              <a:rPr lang="en-US" dirty="0" smtClean="0"/>
              <a:t>Connections</a:t>
            </a:r>
          </a:p>
          <a:p>
            <a:r>
              <a:rPr lang="en-US" dirty="0" smtClean="0"/>
              <a:t>Current and future</a:t>
            </a:r>
            <a:r>
              <a:rPr lang="en-US" baseline="0" dirty="0" smtClean="0"/>
              <a:t> </a:t>
            </a:r>
            <a:r>
              <a:rPr lang="en-US" dirty="0" smtClean="0"/>
              <a:t>projects – how align with CTE/Workforce</a:t>
            </a:r>
            <a:r>
              <a:rPr lang="en-US" baseline="0" dirty="0" smtClean="0"/>
              <a:t> Development?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4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baseline="0" dirty="0" smtClean="0"/>
              <a:t>Overview of the various agencies that are helping to deliver CTE across Alaska to enhance our workforce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baseline="0" dirty="0" smtClean="0"/>
              <a:t>History of the CTE Plan, its strategies and the partner agencies that are working to implement it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baseline="0" dirty="0" smtClean="0"/>
              <a:t>Relevant </a:t>
            </a:r>
            <a:r>
              <a:rPr lang="en-US" baseline="0" dirty="0" smtClean="0"/>
              <a:t>initiatives that support CTE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baseline="0" dirty="0" smtClean="0"/>
              <a:t>Opportunities </a:t>
            </a:r>
            <a:r>
              <a:rPr lang="en-US" baseline="0" dirty="0" smtClean="0"/>
              <a:t>for collaboration with the ARDORS, as recommended by CTE Plan Advisory Committee.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Alaska Department of Education &amp; Early Development responsibilities: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Support public education system for students, grades PK-12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r>
              <a:rPr lang="en-US" dirty="0"/>
              <a:t>2014-2015 School Year data: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/>
              <a:t>298 schools that serve grades 9-12 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/>
              <a:t>212 of those schools are K-12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/>
              <a:t>44 are comprehensive high schools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/>
              <a:t>5 are magnet CTE high schools (grades 9-12), 3 serve other grades but up to 12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/>
              <a:t>1 is a state-run boarding high </a:t>
            </a:r>
            <a:r>
              <a:rPr lang="en-US" dirty="0" smtClean="0"/>
              <a:t>school (Mt. Edgecumbe)</a:t>
            </a:r>
            <a:endParaRPr lang="en-US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/>
              <a:t>High school </a:t>
            </a:r>
            <a:r>
              <a:rPr lang="en-US" dirty="0" smtClean="0"/>
              <a:t>enrollments range </a:t>
            </a:r>
            <a:r>
              <a:rPr lang="en-US" dirty="0"/>
              <a:t>from 1-2242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9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Statewide </a:t>
            </a:r>
            <a:r>
              <a:rPr lang="en-US" dirty="0"/>
              <a:t>Workforce Development Plans</a:t>
            </a:r>
          </a:p>
          <a:p>
            <a:r>
              <a:rPr lang="en-US" dirty="0"/>
              <a:t>                Construction      </a:t>
            </a:r>
          </a:p>
          <a:p>
            <a:r>
              <a:rPr lang="en-US" dirty="0"/>
              <a:t>                Oil and Gas</a:t>
            </a:r>
          </a:p>
          <a:p>
            <a:r>
              <a:rPr lang="en-US" dirty="0"/>
              <a:t>                CTE Plan</a:t>
            </a:r>
          </a:p>
          <a:p>
            <a:r>
              <a:rPr lang="en-US" dirty="0"/>
              <a:t>                Healthcare</a:t>
            </a:r>
          </a:p>
          <a:p>
            <a:r>
              <a:rPr lang="en-US" dirty="0"/>
              <a:t>                Maritime</a:t>
            </a:r>
          </a:p>
          <a:p>
            <a:r>
              <a:rPr lang="en-US" dirty="0" smtClean="0"/>
              <a:t>Training </a:t>
            </a:r>
            <a:endParaRPr lang="en-US" dirty="0"/>
          </a:p>
          <a:p>
            <a:r>
              <a:rPr lang="en-US" dirty="0"/>
              <a:t>                AVTEC – Alaska’s Institute of Technology</a:t>
            </a:r>
          </a:p>
          <a:p>
            <a:r>
              <a:rPr lang="en-US" dirty="0"/>
              <a:t>                Grant-funded training </a:t>
            </a:r>
            <a:r>
              <a:rPr lang="en-US" dirty="0" smtClean="0"/>
              <a:t>programs</a:t>
            </a:r>
          </a:p>
          <a:p>
            <a:r>
              <a:rPr lang="en-US" dirty="0"/>
              <a:t>                          </a:t>
            </a:r>
          </a:p>
          <a:p>
            <a:r>
              <a:rPr lang="en-US" dirty="0" smtClean="0"/>
              <a:t>Workforce Services/Programs</a:t>
            </a:r>
            <a:endParaRPr lang="en-US" dirty="0"/>
          </a:p>
          <a:p>
            <a:pPr defTabSz="914321">
              <a:defRPr/>
            </a:pPr>
            <a:r>
              <a:rPr lang="en-US" dirty="0"/>
              <a:t>                </a:t>
            </a:r>
            <a:r>
              <a:rPr lang="en-US" dirty="0" smtClean="0"/>
              <a:t>	Workforce Investment Board</a:t>
            </a:r>
          </a:p>
          <a:p>
            <a:r>
              <a:rPr lang="en-US" dirty="0" smtClean="0"/>
              <a:t>	17 </a:t>
            </a:r>
            <a:r>
              <a:rPr lang="en-US" dirty="0"/>
              <a:t>Job Centers statewide</a:t>
            </a:r>
          </a:p>
          <a:p>
            <a:r>
              <a:rPr lang="en-US" dirty="0"/>
              <a:t>                </a:t>
            </a:r>
            <a:r>
              <a:rPr lang="en-US" dirty="0" smtClean="0"/>
              <a:t>	Trends </a:t>
            </a:r>
            <a:r>
              <a:rPr lang="en-US" dirty="0"/>
              <a:t>Magazine – DOLWD Research and Analysis Monthly Publication</a:t>
            </a:r>
          </a:p>
          <a:p>
            <a:r>
              <a:rPr lang="en-US" dirty="0"/>
              <a:t>                </a:t>
            </a:r>
            <a:r>
              <a:rPr lang="en-US" dirty="0" smtClean="0"/>
              <a:t>	Workforce Innovation and Opportunity Act </a:t>
            </a:r>
            <a:r>
              <a:rPr lang="en-US" dirty="0"/>
              <a:t>(</a:t>
            </a:r>
            <a:r>
              <a:rPr lang="en-US" dirty="0" smtClean="0"/>
              <a:t>WIOA</a:t>
            </a:r>
            <a:r>
              <a:rPr lang="en-US" dirty="0"/>
              <a:t>) Youth, Adult, and Dislocated Worker </a:t>
            </a:r>
            <a:r>
              <a:rPr lang="en-US" dirty="0" smtClean="0"/>
              <a:t>Services</a:t>
            </a:r>
            <a:endParaRPr lang="en-US" dirty="0"/>
          </a:p>
          <a:p>
            <a:r>
              <a:rPr lang="en-US" baseline="0" dirty="0" smtClean="0"/>
              <a:t>                	</a:t>
            </a:r>
            <a:r>
              <a:rPr lang="en-US" dirty="0" smtClean="0"/>
              <a:t>State Training and Employment Program (STEP), Alaska</a:t>
            </a:r>
            <a:r>
              <a:rPr lang="en-US" baseline="0" dirty="0" smtClean="0"/>
              <a:t> </a:t>
            </a:r>
            <a:r>
              <a:rPr lang="en-US" dirty="0" smtClean="0"/>
              <a:t>Technical</a:t>
            </a:r>
            <a:r>
              <a:rPr lang="en-US" baseline="0" dirty="0" smtClean="0"/>
              <a:t> </a:t>
            </a:r>
            <a:r>
              <a:rPr lang="en-US" dirty="0" smtClean="0"/>
              <a:t>Vocational Education Program (TVEP), Construction Academies</a:t>
            </a:r>
          </a:p>
          <a:p>
            <a:r>
              <a:rPr lang="en-US" dirty="0" smtClean="0"/>
              <a:t>	Federal workforce grants – SP-NEG and AAI currently</a:t>
            </a:r>
            <a:endParaRPr lang="en-US" dirty="0"/>
          </a:p>
          <a:p>
            <a:r>
              <a:rPr lang="en-US" dirty="0"/>
              <a:t>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8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aseline="0" dirty="0" smtClean="0"/>
              <a:t>WIOA – federal workforce program – reauthorization of the old Workforce Investment Act of 1998</a:t>
            </a:r>
          </a:p>
          <a:p>
            <a:r>
              <a:rPr lang="en-US" baseline="0" dirty="0" smtClean="0"/>
              <a:t>Funds Job Centers and variety of programs including Adult Basic Education, employment services to youth, adults, dislocated workers</a:t>
            </a:r>
          </a:p>
          <a:p>
            <a:r>
              <a:rPr lang="en-US" baseline="0" dirty="0" smtClean="0"/>
              <a:t>New emphasis on providing services to targeted populations including low income, low skill, long-term unemployed, Alaska Natives, those with disabilities and those with barriers to employment</a:t>
            </a:r>
          </a:p>
          <a:p>
            <a:r>
              <a:rPr lang="en-US" baseline="0" dirty="0" smtClean="0"/>
              <a:t>Sector Partnership-National Emergency Grant (SP-NEG) – 2 year federal grant to provide services to dislocated workers in targeted industries and to fund required planning based on targeted industry sectors and regional economies</a:t>
            </a:r>
          </a:p>
          <a:p>
            <a:r>
              <a:rPr lang="en-US" baseline="0" dirty="0" smtClean="0"/>
              <a:t>Apprenticeship – high priority for our Governor and Commissioner</a:t>
            </a:r>
          </a:p>
          <a:p>
            <a:r>
              <a:rPr lang="en-US" baseline="0" dirty="0" smtClean="0"/>
              <a:t>AO 278 requires certain % of apprenticeship utilization on public construction projects</a:t>
            </a:r>
          </a:p>
          <a:p>
            <a:r>
              <a:rPr lang="en-US" baseline="0" dirty="0" smtClean="0"/>
              <a:t>American Apprenticeship Initiative grant – 5 year federal grant focused on increasing Registered Apprenticeships in healthcare statewide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state-funded training programs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Construction Academies</a:t>
            </a:r>
          </a:p>
          <a:p>
            <a:r>
              <a:rPr lang="en-US" dirty="0" smtClean="0"/>
              <a:t>State Training and Employment Program (STEP)</a:t>
            </a:r>
            <a:r>
              <a:rPr lang="en-US" baseline="0" dirty="0" smtClean="0"/>
              <a:t> – since 1996 - funded by a .1% percentage of employee payroll tax contributions for unemployment insurance – targeted at job training – FY 2017 ~ $5.5M – awarded by the competitive grant process. Additional STEP money is available for supportive services through the Job Centers.</a:t>
            </a:r>
          </a:p>
          <a:p>
            <a:r>
              <a:rPr lang="en-US" dirty="0" smtClean="0"/>
              <a:t>Alaska</a:t>
            </a:r>
            <a:r>
              <a:rPr lang="en-US" baseline="0" dirty="0" smtClean="0"/>
              <a:t> </a:t>
            </a:r>
            <a:r>
              <a:rPr lang="en-US" dirty="0" smtClean="0"/>
              <a:t>Technical</a:t>
            </a:r>
            <a:r>
              <a:rPr lang="en-US" baseline="0" dirty="0" smtClean="0"/>
              <a:t> </a:t>
            </a:r>
            <a:r>
              <a:rPr lang="en-US" dirty="0" smtClean="0"/>
              <a:t>Vocational Education Program (TVEP) - </a:t>
            </a:r>
            <a:r>
              <a:rPr lang="en-US" baseline="0" dirty="0" smtClean="0"/>
              <a:t>since ~ 2000 – also a percentage (.16%) from employees’ unemployment insurance contributions – allocated by the legislature to 10 specific entities in specific percentages. For FY2017, total TVEP allocation is about $13M.</a:t>
            </a:r>
          </a:p>
          <a:p>
            <a:r>
              <a:rPr lang="en-US" dirty="0"/>
              <a:t>University of Alaska 45 percent</a:t>
            </a:r>
            <a:br>
              <a:rPr lang="en-US" dirty="0"/>
            </a:br>
            <a:r>
              <a:rPr lang="en-US" dirty="0"/>
              <a:t>Galena Interior Learning Academy 4 percent</a:t>
            </a:r>
            <a:br>
              <a:rPr lang="en-US" dirty="0"/>
            </a:br>
            <a:r>
              <a:rPr lang="en-US" dirty="0"/>
              <a:t>Alaska Technical Center 9 percent</a:t>
            </a:r>
            <a:br>
              <a:rPr lang="en-US" dirty="0"/>
            </a:br>
            <a:r>
              <a:rPr lang="en-US" dirty="0"/>
              <a:t>Alaska Vocational Technical Center 17 percent</a:t>
            </a:r>
            <a:br>
              <a:rPr lang="en-US" dirty="0"/>
            </a:br>
            <a:r>
              <a:rPr lang="en-US" dirty="0"/>
              <a:t>Northwestern Alaska Career and Technical Center 3 percent</a:t>
            </a:r>
            <a:br>
              <a:rPr lang="en-US" dirty="0"/>
            </a:br>
            <a:r>
              <a:rPr lang="en-US" dirty="0"/>
              <a:t>Southwest Alaska Vocational and Education Center 3 percent</a:t>
            </a:r>
            <a:br>
              <a:rPr lang="en-US" dirty="0"/>
            </a:br>
            <a:r>
              <a:rPr lang="en-US" dirty="0"/>
              <a:t>Yuut Elitnaurviat, Inc. People's Learning Center 9 percent</a:t>
            </a:r>
            <a:br>
              <a:rPr lang="en-US" dirty="0"/>
            </a:br>
            <a:r>
              <a:rPr lang="en-US" dirty="0"/>
              <a:t>Partners for Progress in Delta, Inc. 3 percent</a:t>
            </a:r>
            <a:br>
              <a:rPr lang="en-US" dirty="0"/>
            </a:br>
            <a:r>
              <a:rPr lang="en-US" dirty="0"/>
              <a:t>Amundsen Educational Center 2 percent</a:t>
            </a:r>
            <a:br>
              <a:rPr lang="en-US" dirty="0"/>
            </a:br>
            <a:r>
              <a:rPr lang="en-US" dirty="0"/>
              <a:t>Ilisagvik College 5 percent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8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addition to baccalaureate and master’s degree programs such as nursing, </a:t>
            </a:r>
            <a:r>
              <a:rPr lang="en-US" dirty="0" smtClean="0"/>
              <a:t>engineering, </a:t>
            </a:r>
            <a:r>
              <a:rPr lang="en-US" dirty="0"/>
              <a:t>and accounting that involve internships and lead directly </a:t>
            </a:r>
            <a:r>
              <a:rPr lang="en-US" dirty="0" smtClean="0"/>
              <a:t>to </a:t>
            </a:r>
            <a:r>
              <a:rPr lang="en-US" dirty="0"/>
              <a:t>employment, UA campuses provide hundreds of short-term training programs that get people out of the classroom and into a job in 1-2 years or less.</a:t>
            </a:r>
          </a:p>
          <a:p>
            <a:endParaRPr lang="en-US" dirty="0"/>
          </a:p>
          <a:p>
            <a:r>
              <a:rPr lang="en-US" b="1" dirty="0"/>
              <a:t>3 Universities</a:t>
            </a:r>
          </a:p>
          <a:p>
            <a:pPr marL="171435" indent="-171435">
              <a:buFont typeface="Arial" pitchFamily="34" charset="0"/>
              <a:buChar char="•"/>
            </a:pPr>
            <a:r>
              <a:rPr lang="en-US" dirty="0"/>
              <a:t>University of Alaska Anchorage</a:t>
            </a:r>
          </a:p>
          <a:p>
            <a:pPr marL="171435" indent="-171435">
              <a:buFont typeface="Arial" pitchFamily="34" charset="0"/>
              <a:buChar char="•"/>
            </a:pPr>
            <a:r>
              <a:rPr lang="en-US" dirty="0"/>
              <a:t>University of Alaska Fairbanks</a:t>
            </a:r>
          </a:p>
          <a:p>
            <a:pPr marL="171435" indent="-171435">
              <a:buFont typeface="Arial" pitchFamily="34" charset="0"/>
              <a:buChar char="•"/>
            </a:pPr>
            <a:r>
              <a:rPr lang="en-US" dirty="0"/>
              <a:t>University of Alaska Southeast</a:t>
            </a:r>
          </a:p>
          <a:p>
            <a:endParaRPr lang="en-US" b="1" dirty="0" smtClean="0"/>
          </a:p>
          <a:p>
            <a:r>
              <a:rPr lang="en-US" b="1" dirty="0" smtClean="0"/>
              <a:t>13 </a:t>
            </a:r>
            <a:r>
              <a:rPr lang="en-US" b="1" dirty="0"/>
              <a:t>Community Campuses</a:t>
            </a:r>
          </a:p>
          <a:p>
            <a:pPr marL="171435" indent="-171435">
              <a:buFont typeface="Arial" pitchFamily="34" charset="0"/>
              <a:buChar char="•"/>
            </a:pPr>
            <a:r>
              <a:rPr lang="en-US" dirty="0"/>
              <a:t>UAA Community &amp; Technical </a:t>
            </a:r>
            <a:r>
              <a:rPr lang="en-US" dirty="0" smtClean="0"/>
              <a:t>College		Matanuska-Susitna </a:t>
            </a:r>
            <a:r>
              <a:rPr lang="en-US" dirty="0"/>
              <a:t>College</a:t>
            </a:r>
          </a:p>
          <a:p>
            <a:pPr marL="171435" indent="-171435">
              <a:buFont typeface="Arial" pitchFamily="34" charset="0"/>
              <a:buChar char="•"/>
            </a:pPr>
            <a:r>
              <a:rPr lang="en-US" dirty="0"/>
              <a:t>Prince William Sound </a:t>
            </a:r>
            <a:r>
              <a:rPr lang="en-US" dirty="0" smtClean="0"/>
              <a:t>College		Kodiak </a:t>
            </a:r>
            <a:r>
              <a:rPr lang="en-US" dirty="0"/>
              <a:t>College</a:t>
            </a:r>
          </a:p>
          <a:p>
            <a:pPr marL="171435" indent="-171435">
              <a:buFont typeface="Arial" pitchFamily="34" charset="0"/>
              <a:buChar char="•"/>
            </a:pPr>
            <a:r>
              <a:rPr lang="en-US" dirty="0"/>
              <a:t>Kenai Peninsula </a:t>
            </a:r>
            <a:r>
              <a:rPr lang="en-US" dirty="0" smtClean="0"/>
              <a:t>College			Interior-Aleutians </a:t>
            </a:r>
            <a:r>
              <a:rPr lang="en-US" dirty="0"/>
              <a:t>Campus</a:t>
            </a:r>
          </a:p>
          <a:p>
            <a:pPr marL="171435" indent="-171435">
              <a:buFont typeface="Arial" pitchFamily="34" charset="0"/>
              <a:buChar char="•"/>
            </a:pPr>
            <a:r>
              <a:rPr lang="en-US" dirty="0"/>
              <a:t>UAF Community &amp; Technical </a:t>
            </a:r>
            <a:r>
              <a:rPr lang="en-US" dirty="0" smtClean="0"/>
              <a:t>College		Chukchi </a:t>
            </a:r>
            <a:r>
              <a:rPr lang="en-US" dirty="0"/>
              <a:t>Campus</a:t>
            </a:r>
          </a:p>
          <a:p>
            <a:pPr marL="171435" indent="-171435">
              <a:buFont typeface="Arial" pitchFamily="34" charset="0"/>
              <a:buChar char="•"/>
            </a:pPr>
            <a:r>
              <a:rPr lang="en-US" dirty="0"/>
              <a:t>Northwest </a:t>
            </a:r>
            <a:r>
              <a:rPr lang="en-US" dirty="0" smtClean="0"/>
              <a:t>Campus			Kuskokwim </a:t>
            </a:r>
            <a:r>
              <a:rPr lang="en-US" dirty="0"/>
              <a:t>Campus</a:t>
            </a:r>
          </a:p>
          <a:p>
            <a:pPr marL="171435" indent="-171435">
              <a:buFont typeface="Arial" pitchFamily="34" charset="0"/>
              <a:buChar char="•"/>
            </a:pPr>
            <a:r>
              <a:rPr lang="en-US" dirty="0"/>
              <a:t>Bristol Bay </a:t>
            </a:r>
            <a:r>
              <a:rPr lang="en-US" dirty="0" smtClean="0"/>
              <a:t>Campus			Sitka </a:t>
            </a:r>
            <a:r>
              <a:rPr lang="en-US" dirty="0"/>
              <a:t>Campus</a:t>
            </a:r>
          </a:p>
          <a:p>
            <a:pPr marL="171435" indent="-171435">
              <a:buFont typeface="Arial" pitchFamily="34" charset="0"/>
              <a:buChar char="•"/>
            </a:pPr>
            <a:r>
              <a:rPr lang="en-US" dirty="0"/>
              <a:t>Ketchikan Campus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6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 defTabSz="91432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Regional </a:t>
            </a:r>
            <a:r>
              <a:rPr lang="en-US" dirty="0"/>
              <a:t>representation</a:t>
            </a:r>
          </a:p>
          <a:p>
            <a:pPr marL="171435" indent="-171435" defTabSz="914321">
              <a:buFont typeface="Arial" panose="020B0604020202020204" pitchFamily="34" charset="0"/>
              <a:buChar char="•"/>
              <a:defRPr/>
            </a:pPr>
            <a:r>
              <a:rPr lang="en-US" dirty="0"/>
              <a:t>Total UA Participants Trained in FY15 – 4261; Total FPTC Participants Trained – 1168; </a:t>
            </a:r>
            <a:r>
              <a:rPr lang="en-US" b="1" dirty="0"/>
              <a:t>Grand total = 5429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/>
              <a:t>Cost per participant = $963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/>
              <a:t>Related to TVEP funded programs, UA worked with 22 school districts to articulate 32 courses that resulted in secondary enrollment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dirty="0"/>
              <a:t>TVEP is up for reauthorization in FY18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60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3" indent="-174693">
              <a:buFont typeface="Arial" panose="020B0604020202020204" pitchFamily="34" charset="0"/>
              <a:buChar char="•"/>
            </a:pPr>
            <a:r>
              <a:rPr lang="en-US" dirty="0" smtClean="0"/>
              <a:t>Both </a:t>
            </a:r>
            <a:r>
              <a:rPr lang="en-US" dirty="0"/>
              <a:t>the AGIA Training Strategic Plan (2007) and the Alaska Education Plan (2008) called for a stronger, more seamless CTE system in our state.</a:t>
            </a:r>
          </a:p>
          <a:p>
            <a:pPr marL="174693" indent="-174693">
              <a:buFont typeface="Arial" panose="020B0604020202020204" pitchFamily="34" charset="0"/>
              <a:buChar char="•"/>
            </a:pPr>
            <a:r>
              <a:rPr lang="en-US" dirty="0"/>
              <a:t>The leadership of these three state agencies tasked staff with leading the development of a CTE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9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supported by the three boards - SBOE, AWIB, BOR</a:t>
            </a:r>
          </a:p>
          <a:p>
            <a:r>
              <a:rPr lang="en-US" dirty="0" smtClean="0"/>
              <a:t>Six strategies to a better</a:t>
            </a:r>
            <a:r>
              <a:rPr lang="en-US" baseline="0" dirty="0" smtClean="0"/>
              <a:t> CTE system in AK</a:t>
            </a:r>
          </a:p>
          <a:p>
            <a:r>
              <a:rPr lang="en-US" baseline="0" dirty="0" smtClean="0"/>
              <a:t>Each year the three partners work towards priorities within those strategies</a:t>
            </a:r>
            <a:endParaRPr lang="en-US" dirty="0" smtClean="0"/>
          </a:p>
          <a:p>
            <a:pPr marL="465847" indent="-465847">
              <a:buFont typeface="Times New Roman" pitchFamily="18" charset="0"/>
              <a:buAutoNum type="arabicPeriod"/>
            </a:pPr>
            <a:r>
              <a:rPr lang="en-US" dirty="0" smtClean="0"/>
              <a:t>Make </a:t>
            </a:r>
            <a:r>
              <a:rPr lang="en-US" dirty="0"/>
              <a:t>transitions planned and accountable for both seamless student progress and systemic cooperation. </a:t>
            </a:r>
          </a:p>
          <a:p>
            <a:pPr marL="465847" indent="-465847">
              <a:buFont typeface="Times New Roman" pitchFamily="18" charset="0"/>
              <a:buAutoNum type="arabicPeriod"/>
            </a:pPr>
            <a:r>
              <a:rPr lang="en-US" dirty="0"/>
              <a:t>Align curricula at all training institutions to meet current industry standards - including academic, professional, and technical skills - from elementary through secondary to postsecondary and professional development levels.</a:t>
            </a:r>
          </a:p>
          <a:p>
            <a:pPr marL="465847" indent="-465847">
              <a:buFont typeface="Times New Roman" pitchFamily="18" charset="0"/>
              <a:buAutoNum type="arabicPeriod"/>
            </a:pPr>
            <a:r>
              <a:rPr lang="en-US" dirty="0"/>
              <a:t>Identify and promote career and technical education delivery models that ensure all Alaskans have the opportunity to attain the knowledge and skills needed for further training and careers.</a:t>
            </a:r>
            <a:endParaRPr lang="en-US" b="1" dirty="0"/>
          </a:p>
          <a:p>
            <a:pPr marL="465847" indent="-465847">
              <a:buFont typeface="Times New Roman" pitchFamily="18" charset="0"/>
              <a:buAutoNum type="arabicPeriod"/>
            </a:pPr>
            <a:r>
              <a:rPr lang="en-US" dirty="0"/>
              <a:t>Recruit, develop, support, and retain high quality CTE teachers and faculty.</a:t>
            </a:r>
          </a:p>
          <a:p>
            <a:pPr marL="465847" indent="-465847">
              <a:buFont typeface="Times New Roman" pitchFamily="18" charset="0"/>
              <a:buAutoNum type="arabicPeriod"/>
            </a:pPr>
            <a:r>
              <a:rPr lang="en-US" dirty="0"/>
              <a:t>Maximize the use of public facilities for training. </a:t>
            </a:r>
          </a:p>
          <a:p>
            <a:pPr marL="465847" indent="-465847">
              <a:buFont typeface="Times New Roman" pitchFamily="18" charset="0"/>
              <a:buAutoNum type="arabicPeriod"/>
            </a:pPr>
            <a:r>
              <a:rPr lang="en-US" dirty="0"/>
              <a:t>Establish and maintain sustainable funding mechanisms for a successful CTE system for youth and adults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6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6/20/2012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4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2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7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9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0"/>
          <p:cNvCxnSpPr/>
          <p:nvPr userDrawn="1"/>
        </p:nvCxnSpPr>
        <p:spPr>
          <a:xfrm>
            <a:off x="687388" y="14478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28" y="304800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1752600"/>
            <a:ext cx="7934224" cy="4137013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856" y="304801"/>
            <a:ext cx="2146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14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6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9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0"/>
          <p:cNvCxnSpPr/>
          <p:nvPr userDrawn="1"/>
        </p:nvCxnSpPr>
        <p:spPr>
          <a:xfrm>
            <a:off x="687388" y="14478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28" y="304800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1752600"/>
            <a:ext cx="7934224" cy="4137013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856" y="304801"/>
            <a:ext cx="2146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1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02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08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15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63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7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7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0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726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1593850"/>
            <a:ext cx="81057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35700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6/20/2012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242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4563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8763" y="500063"/>
            <a:ext cx="142875" cy="1571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406400" y="506413"/>
            <a:ext cx="242888" cy="239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8"/>
              </a:cxn>
              <a:cxn ang="0">
                <a:pos x="17" y="98"/>
              </a:cxn>
              <a:cxn ang="0">
                <a:pos x="36" y="102"/>
              </a:cxn>
              <a:cxn ang="0">
                <a:pos x="51" y="116"/>
              </a:cxn>
              <a:cxn ang="0">
                <a:pos x="58" y="133"/>
              </a:cxn>
              <a:cxn ang="0">
                <a:pos x="58" y="150"/>
              </a:cxn>
              <a:cxn ang="0">
                <a:pos x="152" y="149"/>
              </a:cxn>
              <a:cxn ang="0">
                <a:pos x="152" y="131"/>
              </a:cxn>
              <a:cxn ang="0">
                <a:pos x="150" y="114"/>
              </a:cxn>
              <a:cxn ang="0">
                <a:pos x="147" y="100"/>
              </a:cxn>
              <a:cxn ang="0">
                <a:pos x="143" y="88"/>
              </a:cxn>
              <a:cxn ang="0">
                <a:pos x="138" y="70"/>
              </a:cxn>
              <a:cxn ang="0">
                <a:pos x="133" y="57"/>
              </a:cxn>
              <a:cxn ang="0">
                <a:pos x="125" y="47"/>
              </a:cxn>
              <a:cxn ang="0">
                <a:pos x="116" y="35"/>
              </a:cxn>
              <a:cxn ang="0">
                <a:pos x="102" y="24"/>
              </a:cxn>
              <a:cxn ang="0">
                <a:pos x="88" y="15"/>
              </a:cxn>
              <a:cxn ang="0">
                <a:pos x="66" y="7"/>
              </a:cxn>
              <a:cxn ang="0">
                <a:pos x="39" y="1"/>
              </a:cxn>
              <a:cxn ang="0">
                <a:pos x="21" y="0"/>
              </a:cxn>
              <a:cxn ang="0">
                <a:pos x="0" y="0"/>
              </a:cxn>
            </a:cxnLst>
            <a:rect l="0" t="0" r="r" b="b"/>
            <a:pathLst>
              <a:path w="153" h="151">
                <a:moveTo>
                  <a:pt x="0" y="0"/>
                </a:moveTo>
                <a:lnTo>
                  <a:pt x="0" y="98"/>
                </a:lnTo>
                <a:lnTo>
                  <a:pt x="17" y="98"/>
                </a:lnTo>
                <a:lnTo>
                  <a:pt x="36" y="102"/>
                </a:lnTo>
                <a:lnTo>
                  <a:pt x="51" y="116"/>
                </a:lnTo>
                <a:lnTo>
                  <a:pt x="58" y="133"/>
                </a:lnTo>
                <a:lnTo>
                  <a:pt x="58" y="150"/>
                </a:lnTo>
                <a:lnTo>
                  <a:pt x="152" y="149"/>
                </a:lnTo>
                <a:lnTo>
                  <a:pt x="152" y="131"/>
                </a:lnTo>
                <a:lnTo>
                  <a:pt x="150" y="114"/>
                </a:lnTo>
                <a:lnTo>
                  <a:pt x="147" y="100"/>
                </a:lnTo>
                <a:lnTo>
                  <a:pt x="143" y="88"/>
                </a:lnTo>
                <a:lnTo>
                  <a:pt x="138" y="70"/>
                </a:lnTo>
                <a:lnTo>
                  <a:pt x="133" y="57"/>
                </a:lnTo>
                <a:lnTo>
                  <a:pt x="125" y="47"/>
                </a:lnTo>
                <a:lnTo>
                  <a:pt x="116" y="35"/>
                </a:lnTo>
                <a:lnTo>
                  <a:pt x="102" y="24"/>
                </a:lnTo>
                <a:lnTo>
                  <a:pt x="88" y="15"/>
                </a:lnTo>
                <a:lnTo>
                  <a:pt x="66" y="7"/>
                </a:lnTo>
                <a:lnTo>
                  <a:pt x="39" y="1"/>
                </a:lnTo>
                <a:lnTo>
                  <a:pt x="21" y="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rot="16200000">
            <a:off x="-11112" y="457200"/>
            <a:ext cx="295275" cy="250825"/>
          </a:xfrm>
          <a:prstGeom prst="triangle">
            <a:avLst>
              <a:gd name="adj" fmla="val 4999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300038" y="68263"/>
            <a:ext cx="288925" cy="27305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276225" y="341313"/>
            <a:ext cx="642938" cy="6516687"/>
            <a:chOff x="174" y="215"/>
            <a:chExt cx="405" cy="4105"/>
          </a:xfrm>
        </p:grpSpPr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315" y="469"/>
              <a:ext cx="94" cy="3851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157" name="Group 13"/>
            <p:cNvGrpSpPr>
              <a:grpSpLocks/>
            </p:cNvGrpSpPr>
            <p:nvPr/>
          </p:nvGrpSpPr>
          <p:grpSpPr bwMode="auto">
            <a:xfrm>
              <a:off x="174" y="468"/>
              <a:ext cx="405" cy="3852"/>
              <a:chOff x="174" y="468"/>
              <a:chExt cx="405" cy="3852"/>
            </a:xfrm>
          </p:grpSpPr>
          <p:grpSp>
            <p:nvGrpSpPr>
              <p:cNvPr id="6159" name="Group 14"/>
              <p:cNvGrpSpPr>
                <a:grpSpLocks/>
              </p:cNvGrpSpPr>
              <p:nvPr/>
            </p:nvGrpSpPr>
            <p:grpSpPr bwMode="auto">
              <a:xfrm>
                <a:off x="175" y="468"/>
                <a:ext cx="404" cy="194"/>
                <a:chOff x="175" y="468"/>
                <a:chExt cx="404" cy="194"/>
              </a:xfrm>
            </p:grpSpPr>
            <p:sp>
              <p:nvSpPr>
                <p:cNvPr id="2" name="Freeform 15"/>
                <p:cNvSpPr>
                  <a:spLocks/>
                </p:cNvSpPr>
                <p:nvPr/>
              </p:nvSpPr>
              <p:spPr bwMode="auto">
                <a:xfrm>
                  <a:off x="175" y="513"/>
                  <a:ext cx="155" cy="149"/>
                </a:xfrm>
                <a:custGeom>
                  <a:avLst/>
                  <a:gdLst/>
                  <a:ahLst/>
                  <a:cxnLst>
                    <a:cxn ang="0">
                      <a:pos x="154" y="0"/>
                    </a:cxn>
                    <a:cxn ang="0">
                      <a:pos x="154" y="97"/>
                    </a:cxn>
                    <a:cxn ang="0">
                      <a:pos x="136" y="97"/>
                    </a:cxn>
                    <a:cxn ang="0">
                      <a:pos x="117" y="101"/>
                    </a:cxn>
                    <a:cxn ang="0">
                      <a:pos x="102" y="115"/>
                    </a:cxn>
                    <a:cxn ang="0">
                      <a:pos x="94" y="132"/>
                    </a:cxn>
                    <a:cxn ang="0">
                      <a:pos x="94" y="148"/>
                    </a:cxn>
                    <a:cxn ang="0">
                      <a:pos x="0" y="148"/>
                    </a:cxn>
                    <a:cxn ang="0">
                      <a:pos x="0" y="129"/>
                    </a:cxn>
                    <a:cxn ang="0">
                      <a:pos x="1" y="112"/>
                    </a:cxn>
                    <a:cxn ang="0">
                      <a:pos x="4" y="99"/>
                    </a:cxn>
                    <a:cxn ang="0">
                      <a:pos x="8" y="87"/>
                    </a:cxn>
                    <a:cxn ang="0">
                      <a:pos x="13" y="70"/>
                    </a:cxn>
                    <a:cxn ang="0">
                      <a:pos x="18" y="57"/>
                    </a:cxn>
                    <a:cxn ang="0">
                      <a:pos x="26" y="47"/>
                    </a:cxn>
                    <a:cxn ang="0">
                      <a:pos x="36" y="35"/>
                    </a:cxn>
                    <a:cxn ang="0">
                      <a:pos x="49" y="24"/>
                    </a:cxn>
                    <a:cxn ang="0">
                      <a:pos x="64" y="15"/>
                    </a:cxn>
                    <a:cxn ang="0">
                      <a:pos x="86" y="7"/>
                    </a:cxn>
                    <a:cxn ang="0">
                      <a:pos x="113" y="1"/>
                    </a:cxn>
                    <a:cxn ang="0">
                      <a:pos x="131" y="0"/>
                    </a:cxn>
                    <a:cxn ang="0">
                      <a:pos x="154" y="0"/>
                    </a:cxn>
                  </a:cxnLst>
                  <a:rect l="0" t="0" r="r" b="b"/>
                  <a:pathLst>
                    <a:path w="155" h="149">
                      <a:moveTo>
                        <a:pt x="154" y="0"/>
                      </a:moveTo>
                      <a:lnTo>
                        <a:pt x="154" y="97"/>
                      </a:lnTo>
                      <a:lnTo>
                        <a:pt x="136" y="97"/>
                      </a:lnTo>
                      <a:lnTo>
                        <a:pt x="117" y="101"/>
                      </a:lnTo>
                      <a:lnTo>
                        <a:pt x="102" y="115"/>
                      </a:lnTo>
                      <a:lnTo>
                        <a:pt x="94" y="132"/>
                      </a:lnTo>
                      <a:lnTo>
                        <a:pt x="94" y="148"/>
                      </a:lnTo>
                      <a:lnTo>
                        <a:pt x="0" y="148"/>
                      </a:lnTo>
                      <a:lnTo>
                        <a:pt x="0" y="129"/>
                      </a:lnTo>
                      <a:lnTo>
                        <a:pt x="1" y="112"/>
                      </a:lnTo>
                      <a:lnTo>
                        <a:pt x="4" y="99"/>
                      </a:lnTo>
                      <a:lnTo>
                        <a:pt x="8" y="87"/>
                      </a:lnTo>
                      <a:lnTo>
                        <a:pt x="13" y="70"/>
                      </a:lnTo>
                      <a:lnTo>
                        <a:pt x="18" y="57"/>
                      </a:lnTo>
                      <a:lnTo>
                        <a:pt x="26" y="47"/>
                      </a:lnTo>
                      <a:lnTo>
                        <a:pt x="36" y="35"/>
                      </a:lnTo>
                      <a:lnTo>
                        <a:pt x="49" y="24"/>
                      </a:lnTo>
                      <a:lnTo>
                        <a:pt x="64" y="15"/>
                      </a:lnTo>
                      <a:lnTo>
                        <a:pt x="86" y="7"/>
                      </a:lnTo>
                      <a:lnTo>
                        <a:pt x="113" y="1"/>
                      </a:lnTo>
                      <a:lnTo>
                        <a:pt x="131" y="0"/>
                      </a:lnTo>
                      <a:lnTo>
                        <a:pt x="154" y="0"/>
                      </a:lnTo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64" name="AutoShape 1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06" y="481"/>
                  <a:ext cx="186" cy="160"/>
                </a:xfrm>
                <a:prstGeom prst="triangle">
                  <a:avLst>
                    <a:gd name="adj" fmla="val 49995"/>
                  </a:avLst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65" name="Rectangle 17"/>
                <p:cNvSpPr>
                  <a:spLocks noChangeArrowheads="1"/>
                </p:cNvSpPr>
                <p:nvPr/>
              </p:nvSpPr>
              <p:spPr bwMode="auto">
                <a:xfrm>
                  <a:off x="329" y="513"/>
                  <a:ext cx="90" cy="98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174" y="657"/>
                <a:ext cx="90" cy="3663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43" y="215"/>
              <a:ext cx="91" cy="410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55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/>
        <a:buChar char="ß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/>
        <a:buChar char="ß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/>
        <a:buChar char="ß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/>
        <a:buChar char="ß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/>
        <a:buChar char="ß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pitchFamily="2" charset="2"/>
        <a:buChar char="ß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pitchFamily="2" charset="2"/>
        <a:buChar char="ß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pitchFamily="2" charset="2"/>
        <a:buChar char="ß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pitchFamily="2" charset="2"/>
        <a:buChar char="ß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6/20/2012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55C3A-9C80-4C25-A06C-84B0945E0A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labor.alaska.gov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gif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hyperlink" Target="http://www.uaworkforceprogram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ska.edu/research/w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154872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Building Alaska’s Workforce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7" y="5029200"/>
            <a:ext cx="2657258" cy="1091972"/>
          </a:xfrm>
          <a:prstGeom prst="rect">
            <a:avLst/>
          </a:prstGeom>
        </p:spPr>
      </p:pic>
      <p:pic>
        <p:nvPicPr>
          <p:cNvPr id="9" name="Picture 8" descr="UA_Logo_colo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870336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34882" y="1905000"/>
            <a:ext cx="89154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smtClean="0"/>
              <a:t>Career and Technical Education (CTE)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smtClean="0"/>
              <a:t>and Alaska Workforce Development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010150"/>
            <a:ext cx="11826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4882" y="3371385"/>
            <a:ext cx="89154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smtClean="0"/>
              <a:t>Overview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smtClean="0"/>
              <a:t>September 9, 2016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622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154872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CTE Plan Priorities</a:t>
            </a: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981200"/>
            <a:ext cx="5952264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FY16 and FY17 Priorities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Alaska Hire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Apprenticeship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Communication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209">
            <a:off x="5887168" y="2520915"/>
            <a:ext cx="2394700" cy="30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154872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Collaboration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09800"/>
            <a:ext cx="539014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154872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Agenda</a:t>
            </a:r>
            <a:endParaRPr lang="en-US" sz="40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95400" y="2133600"/>
            <a:ext cx="655320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b="1" dirty="0" smtClean="0"/>
              <a:t>Alaska CTE and Workforce System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b="1" dirty="0" smtClean="0"/>
              <a:t>CTE Plan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b="1" dirty="0"/>
              <a:t>Federal and State </a:t>
            </a:r>
            <a:r>
              <a:rPr lang="en-US" b="1" dirty="0" smtClean="0"/>
              <a:t>Workforce Initiatives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b="1" dirty="0" smtClean="0"/>
              <a:t>Collaboration</a:t>
            </a:r>
            <a:endParaRPr lang="en-US" b="1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b="1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40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69" y="152400"/>
            <a:ext cx="1183788" cy="1087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66113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96690" y="152400"/>
            <a:ext cx="44899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Alaska’s CTE Delivery System: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Alaska Department of Education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&amp; Early Development	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632" y="6152322"/>
            <a:ext cx="2937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/>
              </a:rPr>
              <a:t>http://www.labor.alaska.gov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/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7979"/>
            <a:ext cx="1676400" cy="68889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825290" y="152400"/>
            <a:ext cx="39565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Alaska Department of Labor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and Workforce Development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86400" y="1752600"/>
            <a:ext cx="35814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751809468"/>
              </p:ext>
            </p:extLst>
          </p:nvPr>
        </p:nvGraphicFramePr>
        <p:xfrm>
          <a:off x="433632" y="1778000"/>
          <a:ext cx="8534400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298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7979"/>
            <a:ext cx="1676400" cy="6888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86400" y="1752600"/>
            <a:ext cx="35814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96690" y="152400"/>
            <a:ext cx="42613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/>
              <a:t>CTE in Alaska: </a:t>
            </a:r>
            <a:br>
              <a:rPr lang="en-US" sz="2800" b="1" dirty="0" smtClean="0"/>
            </a:br>
            <a:r>
              <a:rPr lang="en-US" sz="2800" b="1" dirty="0" smtClean="0"/>
              <a:t>DOLWD Perspective</a:t>
            </a:r>
            <a:endParaRPr lang="en-US" sz="2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3400" y="2209800"/>
            <a:ext cx="7924800" cy="3962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Workforce Innovation and Opportunity Act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Calibri" panose="020F0502020204030204"/>
              </a:rPr>
              <a:t>Sector Partnership National Emergency Grant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Apprenticeship Initiatives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Alaska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Apprenticeship Initiative Grant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Calibri" panose="020F0502020204030204"/>
              </a:rPr>
              <a:t>AO 278 – Apprenticeship Utilization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State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Training and Employment Program (STEP)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Technical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Vocational Education Program (TVEP)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4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78" y="1593196"/>
            <a:ext cx="6822845" cy="5205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2600" y="6483886"/>
            <a:ext cx="3474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://www.uaworkforceprograms.com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2" name="Picture 11" descr="UA_Logo_colo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709" y="76200"/>
            <a:ext cx="1751491" cy="127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14600" y="228600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Alaska’s CTE Delivery System:</a:t>
            </a:r>
          </a:p>
          <a:p>
            <a:pPr algn="l">
              <a:lnSpc>
                <a:spcPct val="1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University of Alaska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10903" y="1721442"/>
            <a:ext cx="7856306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TVEP FY13-15 Distribution</a:t>
            </a:r>
          </a:p>
          <a:p>
            <a:r>
              <a:rPr 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$12.7M</a:t>
            </a:r>
          </a:p>
          <a:p>
            <a:endParaRPr lang="en-US" sz="2800" dirty="0" smtClean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280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FY15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$5.2M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5,429 Trained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$963/Participant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72.2% </a:t>
            </a:r>
            <a:br>
              <a:rPr 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Employed in Alaska</a:t>
            </a:r>
            <a:endParaRPr lang="en-US" sz="480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3200" dirty="0" smtClean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 descr="UA_Logo_color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709" y="76200"/>
            <a:ext cx="1751491" cy="127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596690" y="152400"/>
            <a:ext cx="42613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/>
              <a:t>CTE in Alaska: </a:t>
            </a:r>
            <a:br>
              <a:rPr lang="en-US" sz="2800" b="1" dirty="0" smtClean="0"/>
            </a:br>
            <a:r>
              <a:rPr lang="en-US" sz="2800" b="1" dirty="0" smtClean="0"/>
              <a:t>UA Perspective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034936"/>
            <a:ext cx="4754658" cy="58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324600" cy="1143000"/>
          </a:xfrm>
        </p:spPr>
        <p:txBody>
          <a:bodyPr/>
          <a:lstStyle/>
          <a:p>
            <a:pPr algn="l"/>
            <a:r>
              <a:rPr lang="en-US" dirty="0" smtClean="0"/>
              <a:t>Alaska CTE Plan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08370"/>
            <a:ext cx="1752600" cy="1609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57" y="5181600"/>
            <a:ext cx="3336886" cy="1371258"/>
          </a:xfrm>
          <a:prstGeom prst="rect">
            <a:avLst/>
          </a:prstGeom>
        </p:spPr>
      </p:pic>
      <p:pic>
        <p:nvPicPr>
          <p:cNvPr id="8" name="Picture 7" descr="UA_Logo_colo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6643" y="250837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44808"/>
            <a:ext cx="2438400" cy="314553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7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609600" y="304800"/>
            <a:ext cx="5850072" cy="1143000"/>
          </a:xfrm>
        </p:spPr>
        <p:txBody>
          <a:bodyPr/>
          <a:lstStyle/>
          <a:p>
            <a:pPr algn="l"/>
            <a:r>
              <a:rPr lang="en-US" dirty="0" smtClean="0"/>
              <a:t>Alaska CTE 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029200" y="2050473"/>
            <a:ext cx="3657600" cy="3886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Six Strategies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 smtClean="0"/>
              <a:t>Transitions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/>
              <a:t>Curriculum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/>
              <a:t>Delivery Models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 smtClean="0"/>
              <a:t>Develop CTE Professionals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 smtClean="0"/>
              <a:t>Facilities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28956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74320" lvl="1" indent="-285750">
              <a:buFont typeface="Arial" pitchFamily="34" charset="0"/>
              <a:buChar char="•"/>
            </a:pPr>
            <a:r>
              <a:rPr lang="en-US" sz="2400" dirty="0" smtClean="0"/>
              <a:t>Alaska </a:t>
            </a:r>
            <a:r>
              <a:rPr lang="en-US" sz="2400" dirty="0"/>
              <a:t>State Board of Education &amp; Early Development</a:t>
            </a:r>
            <a:br>
              <a:rPr lang="en-US" sz="2400" dirty="0"/>
            </a:br>
            <a:endParaRPr lang="en-US" sz="2400" dirty="0"/>
          </a:p>
          <a:p>
            <a:pPr marL="274320" lvl="1" indent="-285750">
              <a:buFont typeface="Arial" pitchFamily="34" charset="0"/>
              <a:buChar char="•"/>
            </a:pPr>
            <a:r>
              <a:rPr lang="en-US" sz="2400" dirty="0" smtClean="0"/>
              <a:t>Alaska Workforce Investment Board</a:t>
            </a:r>
          </a:p>
          <a:p>
            <a:pPr marL="0" lvl="1"/>
            <a:endParaRPr lang="en-US" sz="2400" dirty="0" smtClean="0"/>
          </a:p>
          <a:p>
            <a:pPr marL="274320" lvl="1" indent="-285750">
              <a:buFont typeface="Arial" pitchFamily="34" charset="0"/>
              <a:buChar char="•"/>
            </a:pPr>
            <a:r>
              <a:rPr lang="en-US" sz="2400" dirty="0" smtClean="0"/>
              <a:t>University </a:t>
            </a:r>
            <a:r>
              <a:rPr lang="en-US" sz="2400" dirty="0"/>
              <a:t>of </a:t>
            </a:r>
            <a:r>
              <a:rPr lang="en-US" sz="2400" dirty="0" smtClean="0"/>
              <a:t>Alaska Board of Regents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221007" y="5867400"/>
            <a:ext cx="4166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http://www.alaskacteplan.com/</a:t>
            </a:r>
          </a:p>
        </p:txBody>
      </p:sp>
    </p:spTree>
    <p:extLst>
      <p:ext uri="{BB962C8B-B14F-4D97-AF65-F5344CB8AC3E}">
        <p14:creationId xmlns:p14="http://schemas.microsoft.com/office/powerpoint/2010/main" val="8714627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ROWS">
  <a:themeElements>
    <a:clrScheme name="ARROWS 4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ARROW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ROWS 1">
        <a:dk1>
          <a:srgbClr val="000000"/>
        </a:dk1>
        <a:lt1>
          <a:srgbClr val="FFFFCC"/>
        </a:lt1>
        <a:dk2>
          <a:srgbClr val="CC6600"/>
        </a:dk2>
        <a:lt2>
          <a:srgbClr val="FFFFCC"/>
        </a:lt2>
        <a:accent1>
          <a:srgbClr val="3399FF"/>
        </a:accent1>
        <a:accent2>
          <a:srgbClr val="99FFCC"/>
        </a:accent2>
        <a:accent3>
          <a:srgbClr val="E2B8AA"/>
        </a:accent3>
        <a:accent4>
          <a:srgbClr val="DADAAE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ROWS 2">
        <a:dk1>
          <a:srgbClr val="000000"/>
        </a:dk1>
        <a:lt1>
          <a:srgbClr val="99FFCC"/>
        </a:lt1>
        <a:dk2>
          <a:srgbClr val="000000"/>
        </a:dk2>
        <a:lt2>
          <a:srgbClr val="003300"/>
        </a:lt2>
        <a:accent1>
          <a:srgbClr val="CBCBCB"/>
        </a:accent1>
        <a:accent2>
          <a:srgbClr val="0066FF"/>
        </a:accent2>
        <a:accent3>
          <a:srgbClr val="CAFFE2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ROWS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8">
        <a:dk1>
          <a:srgbClr val="000000"/>
        </a:dk1>
        <a:lt1>
          <a:srgbClr val="FFFFCC"/>
        </a:lt1>
        <a:dk2>
          <a:srgbClr val="000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99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1058</Words>
  <Application>Microsoft Office PowerPoint</Application>
  <PresentationFormat>On-screen Show (4:3)</PresentationFormat>
  <Paragraphs>171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ARROWS</vt:lpstr>
      <vt:lpstr>Custom Design</vt:lpstr>
      <vt:lpstr>1_Custom Design</vt:lpstr>
      <vt:lpstr>Building Alaska’s Workforce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Alaska CTE Plan</vt:lpstr>
      <vt:lpstr>Alaska CTE Plan</vt:lpstr>
      <vt:lpstr>CTE Plan Priorities</vt:lpstr>
      <vt:lpstr>Collaboration</vt:lpstr>
    </vt:vector>
  </TitlesOfParts>
  <Company>University of Alaska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Action: Alaska's CTE Plan - Establishing, Sustaining, and Implementing Interagency Partnership</dc:title>
  <dc:creator>Greta Goto</dc:creator>
  <cp:lastModifiedBy>Marcia Olson</cp:lastModifiedBy>
  <cp:revision>309</cp:revision>
  <cp:lastPrinted>2016-05-13T16:12:46Z</cp:lastPrinted>
  <dcterms:created xsi:type="dcterms:W3CDTF">2012-05-10T19:17:44Z</dcterms:created>
  <dcterms:modified xsi:type="dcterms:W3CDTF">2016-09-09T21:32:34Z</dcterms:modified>
</cp:coreProperties>
</file>