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372" r:id="rId3"/>
    <p:sldId id="357" r:id="rId4"/>
    <p:sldId id="377" r:id="rId5"/>
    <p:sldId id="333" r:id="rId6"/>
    <p:sldId id="376" r:id="rId7"/>
    <p:sldId id="358" r:id="rId8"/>
    <p:sldId id="359" r:id="rId9"/>
    <p:sldId id="371" r:id="rId10"/>
    <p:sldId id="378" r:id="rId11"/>
    <p:sldId id="37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ta Goto" initials="G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89" autoAdjust="0"/>
    <p:restoredTop sz="61772" autoAdjust="0"/>
  </p:normalViewPr>
  <p:slideViewPr>
    <p:cSldViewPr>
      <p:cViewPr varScale="1">
        <p:scale>
          <a:sx n="61" d="100"/>
          <a:sy n="61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DFD44-B0CA-457E-9F4A-AA5B7A2C374E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30BAE0-4BB3-417F-9E8E-4E17BD53ED80}">
      <dgm:prSet phldrT="[Text]" custT="1"/>
      <dgm:spPr/>
      <dgm:t>
        <a:bodyPr/>
        <a:lstStyle/>
        <a:p>
          <a:r>
            <a:rPr lang="en-US" sz="1600" dirty="0" smtClean="0"/>
            <a:t>Advisory Committee Meets Annually</a:t>
          </a:r>
          <a:endParaRPr lang="en-US" sz="1600" dirty="0"/>
        </a:p>
      </dgm:t>
    </dgm:pt>
    <dgm:pt modelId="{003DA292-59A2-4D14-BF5C-1233C67360E4}" type="parTrans" cxnId="{46D9588A-92CE-4057-9FF8-B2E1FB6F4425}">
      <dgm:prSet/>
      <dgm:spPr/>
      <dgm:t>
        <a:bodyPr/>
        <a:lstStyle/>
        <a:p>
          <a:endParaRPr lang="en-US"/>
        </a:p>
      </dgm:t>
    </dgm:pt>
    <dgm:pt modelId="{2D603151-A09C-45B4-96F2-68FDEC690E70}" type="sibTrans" cxnId="{46D9588A-92CE-4057-9FF8-B2E1FB6F4425}">
      <dgm:prSet/>
      <dgm:spPr/>
      <dgm:t>
        <a:bodyPr/>
        <a:lstStyle/>
        <a:p>
          <a:endParaRPr lang="en-US"/>
        </a:p>
      </dgm:t>
    </dgm:pt>
    <dgm:pt modelId="{C6519EA3-53F1-471D-86EB-176801EF5982}">
      <dgm:prSet phldrT="[Text]" custT="1"/>
      <dgm:spPr/>
      <dgm:t>
        <a:bodyPr/>
        <a:lstStyle/>
        <a:p>
          <a:r>
            <a:rPr lang="en-US" sz="1600" dirty="0" smtClean="0"/>
            <a:t>Support of Agency Executive Leadership</a:t>
          </a:r>
          <a:endParaRPr lang="en-US" sz="1600" dirty="0"/>
        </a:p>
      </dgm:t>
    </dgm:pt>
    <dgm:pt modelId="{39145792-7D55-40A8-86AC-F81A0A2D5DD7}" type="parTrans" cxnId="{53331DE5-FDB4-4F15-8A0D-41935D751A5A}">
      <dgm:prSet/>
      <dgm:spPr/>
      <dgm:t>
        <a:bodyPr/>
        <a:lstStyle/>
        <a:p>
          <a:endParaRPr lang="en-US"/>
        </a:p>
      </dgm:t>
    </dgm:pt>
    <dgm:pt modelId="{D3781B5D-D59C-448F-8C34-39AD2C4ED4EB}" type="sibTrans" cxnId="{53331DE5-FDB4-4F15-8A0D-41935D751A5A}">
      <dgm:prSet/>
      <dgm:spPr/>
      <dgm:t>
        <a:bodyPr/>
        <a:lstStyle/>
        <a:p>
          <a:endParaRPr lang="en-US"/>
        </a:p>
      </dgm:t>
    </dgm:pt>
    <dgm:pt modelId="{DFCD6C9F-C77A-4922-96A4-CA618AB6CE77}">
      <dgm:prSet phldrT="[Text]" custT="1"/>
      <dgm:spPr/>
      <dgm:t>
        <a:bodyPr/>
        <a:lstStyle/>
        <a:p>
          <a:r>
            <a:rPr lang="en-US" sz="1600" dirty="0" smtClean="0"/>
            <a:t>Endorsement of Lead Agency Boards</a:t>
          </a:r>
          <a:endParaRPr lang="en-US" sz="1600" dirty="0"/>
        </a:p>
      </dgm:t>
    </dgm:pt>
    <dgm:pt modelId="{2B5B5514-7045-4C49-89C8-D0E6EF2BF941}" type="parTrans" cxnId="{8A07987A-51D6-40D2-B1F1-3DD4D11ED507}">
      <dgm:prSet/>
      <dgm:spPr/>
      <dgm:t>
        <a:bodyPr/>
        <a:lstStyle/>
        <a:p>
          <a:endParaRPr lang="en-US"/>
        </a:p>
      </dgm:t>
    </dgm:pt>
    <dgm:pt modelId="{A0DAB8A6-B02E-4105-A829-798B06A4F0D1}" type="sibTrans" cxnId="{8A07987A-51D6-40D2-B1F1-3DD4D11ED507}">
      <dgm:prSet/>
      <dgm:spPr/>
      <dgm:t>
        <a:bodyPr/>
        <a:lstStyle/>
        <a:p>
          <a:endParaRPr lang="en-US"/>
        </a:p>
      </dgm:t>
    </dgm:pt>
    <dgm:pt modelId="{9A3272B5-5A8E-46DD-A361-5CFF00FEC5B8}">
      <dgm:prSet phldrT="[Text]" custT="1"/>
      <dgm:spPr/>
      <dgm:t>
        <a:bodyPr/>
        <a:lstStyle/>
        <a:p>
          <a:r>
            <a:rPr lang="en-US" sz="1600" dirty="0" smtClean="0"/>
            <a:t>CTE Action Team Meets Regularly</a:t>
          </a:r>
        </a:p>
      </dgm:t>
    </dgm:pt>
    <dgm:pt modelId="{BD1ECB09-BFAC-497A-96A0-F73C179F0498}" type="parTrans" cxnId="{53D3D113-7E0B-4EF1-9D59-978A11693486}">
      <dgm:prSet/>
      <dgm:spPr/>
      <dgm:t>
        <a:bodyPr/>
        <a:lstStyle/>
        <a:p>
          <a:endParaRPr lang="en-US"/>
        </a:p>
      </dgm:t>
    </dgm:pt>
    <dgm:pt modelId="{8C8B1618-77F7-4048-BD5B-0C61C87C548A}" type="sibTrans" cxnId="{53D3D113-7E0B-4EF1-9D59-978A11693486}">
      <dgm:prSet/>
      <dgm:spPr/>
      <dgm:t>
        <a:bodyPr/>
        <a:lstStyle/>
        <a:p>
          <a:endParaRPr lang="en-US"/>
        </a:p>
      </dgm:t>
    </dgm:pt>
    <dgm:pt modelId="{B712EF0B-83A2-4F62-BB9F-8DA70917F531}">
      <dgm:prSet phldrT="[Text]" custT="1"/>
      <dgm:spPr/>
      <dgm:t>
        <a:bodyPr/>
        <a:lstStyle/>
        <a:p>
          <a:r>
            <a:rPr lang="en-US" sz="2200" b="1" dirty="0" smtClean="0"/>
            <a:t>Foundation of the CTE Partnership</a:t>
          </a:r>
        </a:p>
      </dgm:t>
    </dgm:pt>
    <dgm:pt modelId="{E650DAA0-58A8-4D8D-BFB9-ADA20233B1EA}" type="sibTrans" cxnId="{CAC014AD-C8C3-4C45-B20F-450DBB246683}">
      <dgm:prSet/>
      <dgm:spPr/>
      <dgm:t>
        <a:bodyPr/>
        <a:lstStyle/>
        <a:p>
          <a:endParaRPr lang="en-US"/>
        </a:p>
      </dgm:t>
    </dgm:pt>
    <dgm:pt modelId="{7E02727F-439F-42BC-90C1-372795B418E6}" type="parTrans" cxnId="{CAC014AD-C8C3-4C45-B20F-450DBB246683}">
      <dgm:prSet/>
      <dgm:spPr/>
      <dgm:t>
        <a:bodyPr/>
        <a:lstStyle/>
        <a:p>
          <a:endParaRPr lang="en-US"/>
        </a:p>
      </dgm:t>
    </dgm:pt>
    <dgm:pt modelId="{C9706C08-C1E1-4DC7-9663-CDA00A4E696B}" type="pres">
      <dgm:prSet presAssocID="{EC0DFD44-B0CA-457E-9F4A-AA5B7A2C37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A2AA14-BC3B-43A8-866C-6534B2CCCE02}" type="pres">
      <dgm:prSet presAssocID="{B712EF0B-83A2-4F62-BB9F-8DA70917F531}" presName="centerShape" presStyleLbl="node0" presStyleIdx="0" presStyleCnt="1" custScaleX="113543" custScaleY="116665" custLinFactNeighborX="-1061" custLinFactNeighborY="-410"/>
      <dgm:spPr/>
      <dgm:t>
        <a:bodyPr/>
        <a:lstStyle/>
        <a:p>
          <a:endParaRPr lang="en-US"/>
        </a:p>
      </dgm:t>
    </dgm:pt>
    <dgm:pt modelId="{1BF08518-2840-4F55-9F42-502902739670}" type="pres">
      <dgm:prSet presAssocID="{9A3272B5-5A8E-46DD-A361-5CFF00FEC5B8}" presName="node" presStyleLbl="node1" presStyleIdx="0" presStyleCnt="4" custScaleX="121309" custScaleY="113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B3341-9932-4974-B7EA-302A0419B86C}" type="pres">
      <dgm:prSet presAssocID="{9A3272B5-5A8E-46DD-A361-5CFF00FEC5B8}" presName="dummy" presStyleCnt="0"/>
      <dgm:spPr/>
      <dgm:t>
        <a:bodyPr/>
        <a:lstStyle/>
        <a:p>
          <a:endParaRPr lang="en-US"/>
        </a:p>
      </dgm:t>
    </dgm:pt>
    <dgm:pt modelId="{94F23598-F572-4D31-B8CC-6025B1C1201D}" type="pres">
      <dgm:prSet presAssocID="{8C8B1618-77F7-4048-BD5B-0C61C87C548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16E2AFB-3690-427E-A639-F416CF5E3E2C}" type="pres">
      <dgm:prSet presAssocID="{ED30BAE0-4BB3-417F-9E8E-4E17BD53ED80}" presName="node" presStyleLbl="node1" presStyleIdx="1" presStyleCnt="4" custScaleX="131470" custScaleY="130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203F7-3871-480C-A449-1BE8AFE810E4}" type="pres">
      <dgm:prSet presAssocID="{ED30BAE0-4BB3-417F-9E8E-4E17BD53ED80}" presName="dummy" presStyleCnt="0"/>
      <dgm:spPr/>
      <dgm:t>
        <a:bodyPr/>
        <a:lstStyle/>
        <a:p>
          <a:endParaRPr lang="en-US"/>
        </a:p>
      </dgm:t>
    </dgm:pt>
    <dgm:pt modelId="{B067C307-30DE-4945-A049-90722C12EBB3}" type="pres">
      <dgm:prSet presAssocID="{2D603151-A09C-45B4-96F2-68FDEC690E7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D7AC054-6098-41F2-9299-754C0B048C0A}" type="pres">
      <dgm:prSet presAssocID="{C6519EA3-53F1-471D-86EB-176801EF5982}" presName="node" presStyleLbl="node1" presStyleIdx="2" presStyleCnt="4" custScaleX="139601" custScaleY="125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0CF44-D86D-41D3-8AF3-F6C0262E0419}" type="pres">
      <dgm:prSet presAssocID="{C6519EA3-53F1-471D-86EB-176801EF5982}" presName="dummy" presStyleCnt="0"/>
      <dgm:spPr/>
      <dgm:t>
        <a:bodyPr/>
        <a:lstStyle/>
        <a:p>
          <a:endParaRPr lang="en-US"/>
        </a:p>
      </dgm:t>
    </dgm:pt>
    <dgm:pt modelId="{D0ED778E-8AD1-44F1-8C18-3A131A56A8EF}" type="pres">
      <dgm:prSet presAssocID="{D3781B5D-D59C-448F-8C34-39AD2C4ED4E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BFE0D80-C1BB-41A2-86ED-6857BB17C739}" type="pres">
      <dgm:prSet presAssocID="{DFCD6C9F-C77A-4922-96A4-CA618AB6CE77}" presName="node" presStyleLbl="node1" presStyleIdx="3" presStyleCnt="4" custScaleX="137903" custScaleY="130455" custRadScaleRad="108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4771C-3E47-4AD2-A292-215F0B6F39EB}" type="pres">
      <dgm:prSet presAssocID="{DFCD6C9F-C77A-4922-96A4-CA618AB6CE77}" presName="dummy" presStyleCnt="0"/>
      <dgm:spPr/>
      <dgm:t>
        <a:bodyPr/>
        <a:lstStyle/>
        <a:p>
          <a:endParaRPr lang="en-US"/>
        </a:p>
      </dgm:t>
    </dgm:pt>
    <dgm:pt modelId="{2BFC524F-17D6-4054-9D9C-AC766435E2D6}" type="pres">
      <dgm:prSet presAssocID="{A0DAB8A6-B02E-4105-A829-798B06A4F0D1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72FEEA8-7A30-4302-8606-AC1674090E36}" type="presOf" srcId="{ED30BAE0-4BB3-417F-9E8E-4E17BD53ED80}" destId="{816E2AFB-3690-427E-A639-F416CF5E3E2C}" srcOrd="0" destOrd="0" presId="urn:microsoft.com/office/officeart/2005/8/layout/radial6"/>
    <dgm:cxn modelId="{A537ACF6-5190-4271-9BA0-8D2EEA38202B}" type="presOf" srcId="{9A3272B5-5A8E-46DD-A361-5CFF00FEC5B8}" destId="{1BF08518-2840-4F55-9F42-502902739670}" srcOrd="0" destOrd="0" presId="urn:microsoft.com/office/officeart/2005/8/layout/radial6"/>
    <dgm:cxn modelId="{188554DE-CD89-4085-A9E1-A95485AD5FAD}" type="presOf" srcId="{C6519EA3-53F1-471D-86EB-176801EF5982}" destId="{5D7AC054-6098-41F2-9299-754C0B048C0A}" srcOrd="0" destOrd="0" presId="urn:microsoft.com/office/officeart/2005/8/layout/radial6"/>
    <dgm:cxn modelId="{67D54044-1DBB-4185-A231-A199C53BBD79}" type="presOf" srcId="{EC0DFD44-B0CA-457E-9F4A-AA5B7A2C374E}" destId="{C9706C08-C1E1-4DC7-9663-CDA00A4E696B}" srcOrd="0" destOrd="0" presId="urn:microsoft.com/office/officeart/2005/8/layout/radial6"/>
    <dgm:cxn modelId="{53331DE5-FDB4-4F15-8A0D-41935D751A5A}" srcId="{B712EF0B-83A2-4F62-BB9F-8DA70917F531}" destId="{C6519EA3-53F1-471D-86EB-176801EF5982}" srcOrd="2" destOrd="0" parTransId="{39145792-7D55-40A8-86AC-F81A0A2D5DD7}" sibTransId="{D3781B5D-D59C-448F-8C34-39AD2C4ED4EB}"/>
    <dgm:cxn modelId="{46D9588A-92CE-4057-9FF8-B2E1FB6F4425}" srcId="{B712EF0B-83A2-4F62-BB9F-8DA70917F531}" destId="{ED30BAE0-4BB3-417F-9E8E-4E17BD53ED80}" srcOrd="1" destOrd="0" parTransId="{003DA292-59A2-4D14-BF5C-1233C67360E4}" sibTransId="{2D603151-A09C-45B4-96F2-68FDEC690E70}"/>
    <dgm:cxn modelId="{5CACCC29-1ECD-4703-A6CA-69DD1302BC11}" type="presOf" srcId="{A0DAB8A6-B02E-4105-A829-798B06A4F0D1}" destId="{2BFC524F-17D6-4054-9D9C-AC766435E2D6}" srcOrd="0" destOrd="0" presId="urn:microsoft.com/office/officeart/2005/8/layout/radial6"/>
    <dgm:cxn modelId="{CAC014AD-C8C3-4C45-B20F-450DBB246683}" srcId="{EC0DFD44-B0CA-457E-9F4A-AA5B7A2C374E}" destId="{B712EF0B-83A2-4F62-BB9F-8DA70917F531}" srcOrd="0" destOrd="0" parTransId="{7E02727F-439F-42BC-90C1-372795B418E6}" sibTransId="{E650DAA0-58A8-4D8D-BFB9-ADA20233B1EA}"/>
    <dgm:cxn modelId="{EF868CAD-6D89-4948-8FC0-87722385D38F}" type="presOf" srcId="{8C8B1618-77F7-4048-BD5B-0C61C87C548A}" destId="{94F23598-F572-4D31-B8CC-6025B1C1201D}" srcOrd="0" destOrd="0" presId="urn:microsoft.com/office/officeart/2005/8/layout/radial6"/>
    <dgm:cxn modelId="{41231FD0-AA61-44D2-A852-B73F9D8521CA}" type="presOf" srcId="{DFCD6C9F-C77A-4922-96A4-CA618AB6CE77}" destId="{7BFE0D80-C1BB-41A2-86ED-6857BB17C739}" srcOrd="0" destOrd="0" presId="urn:microsoft.com/office/officeart/2005/8/layout/radial6"/>
    <dgm:cxn modelId="{17C7530C-FF42-4D17-8774-275E383DF83D}" type="presOf" srcId="{2D603151-A09C-45B4-96F2-68FDEC690E70}" destId="{B067C307-30DE-4945-A049-90722C12EBB3}" srcOrd="0" destOrd="0" presId="urn:microsoft.com/office/officeart/2005/8/layout/radial6"/>
    <dgm:cxn modelId="{9E1C8DAC-9C6E-4F0E-B8E5-1C511698622B}" type="presOf" srcId="{B712EF0B-83A2-4F62-BB9F-8DA70917F531}" destId="{85A2AA14-BC3B-43A8-866C-6534B2CCCE02}" srcOrd="0" destOrd="0" presId="urn:microsoft.com/office/officeart/2005/8/layout/radial6"/>
    <dgm:cxn modelId="{8A07987A-51D6-40D2-B1F1-3DD4D11ED507}" srcId="{B712EF0B-83A2-4F62-BB9F-8DA70917F531}" destId="{DFCD6C9F-C77A-4922-96A4-CA618AB6CE77}" srcOrd="3" destOrd="0" parTransId="{2B5B5514-7045-4C49-89C8-D0E6EF2BF941}" sibTransId="{A0DAB8A6-B02E-4105-A829-798B06A4F0D1}"/>
    <dgm:cxn modelId="{083D3D14-B6B6-4C08-9A50-17A6F9327D56}" type="presOf" srcId="{D3781B5D-D59C-448F-8C34-39AD2C4ED4EB}" destId="{D0ED778E-8AD1-44F1-8C18-3A131A56A8EF}" srcOrd="0" destOrd="0" presId="urn:microsoft.com/office/officeart/2005/8/layout/radial6"/>
    <dgm:cxn modelId="{53D3D113-7E0B-4EF1-9D59-978A11693486}" srcId="{B712EF0B-83A2-4F62-BB9F-8DA70917F531}" destId="{9A3272B5-5A8E-46DD-A361-5CFF00FEC5B8}" srcOrd="0" destOrd="0" parTransId="{BD1ECB09-BFAC-497A-96A0-F73C179F0498}" sibTransId="{8C8B1618-77F7-4048-BD5B-0C61C87C548A}"/>
    <dgm:cxn modelId="{D329AEE9-8711-46CF-B750-C80D3BFF2048}" type="presParOf" srcId="{C9706C08-C1E1-4DC7-9663-CDA00A4E696B}" destId="{85A2AA14-BC3B-43A8-866C-6534B2CCCE02}" srcOrd="0" destOrd="0" presId="urn:microsoft.com/office/officeart/2005/8/layout/radial6"/>
    <dgm:cxn modelId="{87B57A7D-3762-4401-9E7A-BC6453464988}" type="presParOf" srcId="{C9706C08-C1E1-4DC7-9663-CDA00A4E696B}" destId="{1BF08518-2840-4F55-9F42-502902739670}" srcOrd="1" destOrd="0" presId="urn:microsoft.com/office/officeart/2005/8/layout/radial6"/>
    <dgm:cxn modelId="{623C1BB0-EA6E-48B7-BAFB-7F6D613DCD2F}" type="presParOf" srcId="{C9706C08-C1E1-4DC7-9663-CDA00A4E696B}" destId="{2FFB3341-9932-4974-B7EA-302A0419B86C}" srcOrd="2" destOrd="0" presId="urn:microsoft.com/office/officeart/2005/8/layout/radial6"/>
    <dgm:cxn modelId="{62AF7532-C713-40FB-B297-FF2C7C0BAFB7}" type="presParOf" srcId="{C9706C08-C1E1-4DC7-9663-CDA00A4E696B}" destId="{94F23598-F572-4D31-B8CC-6025B1C1201D}" srcOrd="3" destOrd="0" presId="urn:microsoft.com/office/officeart/2005/8/layout/radial6"/>
    <dgm:cxn modelId="{F2E8BA35-A6A4-4D85-A894-C308CD4CB908}" type="presParOf" srcId="{C9706C08-C1E1-4DC7-9663-CDA00A4E696B}" destId="{816E2AFB-3690-427E-A639-F416CF5E3E2C}" srcOrd="4" destOrd="0" presId="urn:microsoft.com/office/officeart/2005/8/layout/radial6"/>
    <dgm:cxn modelId="{180B7E64-7B51-4369-BEEA-C0CA1B7A1E32}" type="presParOf" srcId="{C9706C08-C1E1-4DC7-9663-CDA00A4E696B}" destId="{D16203F7-3871-480C-A449-1BE8AFE810E4}" srcOrd="5" destOrd="0" presId="urn:microsoft.com/office/officeart/2005/8/layout/radial6"/>
    <dgm:cxn modelId="{25CA92C3-86CC-4C7B-94E9-D1EC8860F798}" type="presParOf" srcId="{C9706C08-C1E1-4DC7-9663-CDA00A4E696B}" destId="{B067C307-30DE-4945-A049-90722C12EBB3}" srcOrd="6" destOrd="0" presId="urn:microsoft.com/office/officeart/2005/8/layout/radial6"/>
    <dgm:cxn modelId="{44A12DE0-45FA-4787-A919-9939041B9F1F}" type="presParOf" srcId="{C9706C08-C1E1-4DC7-9663-CDA00A4E696B}" destId="{5D7AC054-6098-41F2-9299-754C0B048C0A}" srcOrd="7" destOrd="0" presId="urn:microsoft.com/office/officeart/2005/8/layout/radial6"/>
    <dgm:cxn modelId="{8485ACE1-0B2E-4676-9FA3-FA484B374230}" type="presParOf" srcId="{C9706C08-C1E1-4DC7-9663-CDA00A4E696B}" destId="{75F0CF44-D86D-41D3-8AF3-F6C0262E0419}" srcOrd="8" destOrd="0" presId="urn:microsoft.com/office/officeart/2005/8/layout/radial6"/>
    <dgm:cxn modelId="{9A78613B-86C8-46ED-918C-BCCDBD190C35}" type="presParOf" srcId="{C9706C08-C1E1-4DC7-9663-CDA00A4E696B}" destId="{D0ED778E-8AD1-44F1-8C18-3A131A56A8EF}" srcOrd="9" destOrd="0" presId="urn:microsoft.com/office/officeart/2005/8/layout/radial6"/>
    <dgm:cxn modelId="{953BC321-5157-4144-95C1-CA8FA3CD9804}" type="presParOf" srcId="{C9706C08-C1E1-4DC7-9663-CDA00A4E696B}" destId="{7BFE0D80-C1BB-41A2-86ED-6857BB17C739}" srcOrd="10" destOrd="0" presId="urn:microsoft.com/office/officeart/2005/8/layout/radial6"/>
    <dgm:cxn modelId="{D8E61B88-EC73-41AA-B9AA-BA10D1CEDE33}" type="presParOf" srcId="{C9706C08-C1E1-4DC7-9663-CDA00A4E696B}" destId="{59C4771C-3E47-4AD2-A292-215F0B6F39EB}" srcOrd="11" destOrd="0" presId="urn:microsoft.com/office/officeart/2005/8/layout/radial6"/>
    <dgm:cxn modelId="{FB7CEAA5-77B5-446C-8CF4-122460A71E50}" type="presParOf" srcId="{C9706C08-C1E1-4DC7-9663-CDA00A4E696B}" destId="{2BFC524F-17D6-4054-9D9C-AC766435E2D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C524F-17D6-4054-9D9C-AC766435E2D6}">
      <dsp:nvSpPr>
        <dsp:cNvPr id="0" name=""/>
        <dsp:cNvSpPr/>
      </dsp:nvSpPr>
      <dsp:spPr>
        <a:xfrm>
          <a:off x="2037052" y="528969"/>
          <a:ext cx="3808416" cy="3808416"/>
        </a:xfrm>
        <a:prstGeom prst="blockArc">
          <a:avLst>
            <a:gd name="adj1" fmla="val 10788019"/>
            <a:gd name="adj2" fmla="val 16487097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ED778E-8AD1-44F1-8C18-3A131A56A8EF}">
      <dsp:nvSpPr>
        <dsp:cNvPr id="0" name=""/>
        <dsp:cNvSpPr/>
      </dsp:nvSpPr>
      <dsp:spPr>
        <a:xfrm>
          <a:off x="2037052" y="541934"/>
          <a:ext cx="3808416" cy="3808416"/>
        </a:xfrm>
        <a:prstGeom prst="blockArc">
          <a:avLst>
            <a:gd name="adj1" fmla="val 5112903"/>
            <a:gd name="adj2" fmla="val 10811981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67C307-30DE-4945-A049-90722C12EBB3}">
      <dsp:nvSpPr>
        <dsp:cNvPr id="0" name=""/>
        <dsp:cNvSpPr/>
      </dsp:nvSpPr>
      <dsp:spPr>
        <a:xfrm>
          <a:off x="2192212" y="535452"/>
          <a:ext cx="3808416" cy="3808416"/>
        </a:xfrm>
        <a:prstGeom prst="blockArc">
          <a:avLst>
            <a:gd name="adj1" fmla="val 0"/>
            <a:gd name="adj2" fmla="val 54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F23598-F572-4D31-B8CC-6025B1C1201D}">
      <dsp:nvSpPr>
        <dsp:cNvPr id="0" name=""/>
        <dsp:cNvSpPr/>
      </dsp:nvSpPr>
      <dsp:spPr>
        <a:xfrm>
          <a:off x="2192212" y="535452"/>
          <a:ext cx="3808416" cy="3808416"/>
        </a:xfrm>
        <a:prstGeom prst="blockArc">
          <a:avLst>
            <a:gd name="adj1" fmla="val 16200000"/>
            <a:gd name="adj2" fmla="val 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A2AA14-BC3B-43A8-866C-6534B2CCCE02}">
      <dsp:nvSpPr>
        <dsp:cNvPr id="0" name=""/>
        <dsp:cNvSpPr/>
      </dsp:nvSpPr>
      <dsp:spPr>
        <a:xfrm>
          <a:off x="3062479" y="1402593"/>
          <a:ext cx="1988940" cy="20436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Foundation of the CTE Partnership</a:t>
          </a:r>
        </a:p>
      </dsp:txBody>
      <dsp:txXfrm>
        <a:off x="3353753" y="1701876"/>
        <a:ext cx="1406392" cy="1445063"/>
      </dsp:txXfrm>
    </dsp:sp>
    <dsp:sp modelId="{1BF08518-2840-4F55-9F42-502902739670}">
      <dsp:nvSpPr>
        <dsp:cNvPr id="0" name=""/>
        <dsp:cNvSpPr/>
      </dsp:nvSpPr>
      <dsp:spPr>
        <a:xfrm>
          <a:off x="3352677" y="-118544"/>
          <a:ext cx="1487484" cy="1396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CTE Action Team Meets Regularly</a:t>
          </a:r>
        </a:p>
      </dsp:txBody>
      <dsp:txXfrm>
        <a:off x="3570514" y="85936"/>
        <a:ext cx="1051810" cy="987320"/>
      </dsp:txXfrm>
    </dsp:sp>
    <dsp:sp modelId="{816E2AFB-3690-427E-A639-F416CF5E3E2C}">
      <dsp:nvSpPr>
        <dsp:cNvPr id="0" name=""/>
        <dsp:cNvSpPr/>
      </dsp:nvSpPr>
      <dsp:spPr>
        <a:xfrm>
          <a:off x="5150446" y="1639843"/>
          <a:ext cx="1612078" cy="15996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Advisory Committee Meets Annually</a:t>
          </a:r>
          <a:endParaRPr lang="en-US" sz="1600" kern="1200" dirty="0"/>
        </a:p>
      </dsp:txBody>
      <dsp:txXfrm>
        <a:off x="5386529" y="1874104"/>
        <a:ext cx="1139912" cy="1131110"/>
      </dsp:txXfrm>
    </dsp:sp>
    <dsp:sp modelId="{5D7AC054-6098-41F2-9299-754C0B048C0A}">
      <dsp:nvSpPr>
        <dsp:cNvPr id="0" name=""/>
        <dsp:cNvSpPr/>
      </dsp:nvSpPr>
      <dsp:spPr>
        <a:xfrm>
          <a:off x="3240530" y="3532985"/>
          <a:ext cx="1711780" cy="15334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 of Agency Executive Leadership</a:t>
          </a:r>
          <a:endParaRPr lang="en-US" sz="1600" kern="1200" dirty="0"/>
        </a:p>
      </dsp:txBody>
      <dsp:txXfrm>
        <a:off x="3491214" y="3757558"/>
        <a:ext cx="1210412" cy="1084333"/>
      </dsp:txXfrm>
    </dsp:sp>
    <dsp:sp modelId="{7BFE0D80-C1BB-41A2-86ED-6857BB17C739}">
      <dsp:nvSpPr>
        <dsp:cNvPr id="0" name=""/>
        <dsp:cNvSpPr/>
      </dsp:nvSpPr>
      <dsp:spPr>
        <a:xfrm>
          <a:off x="1235727" y="1639843"/>
          <a:ext cx="1690959" cy="15996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Endorsement of Lead Agency Boards</a:t>
          </a:r>
          <a:endParaRPr lang="en-US" sz="1600" kern="1200" dirty="0"/>
        </a:p>
      </dsp:txBody>
      <dsp:txXfrm>
        <a:off x="1483362" y="1874104"/>
        <a:ext cx="1195689" cy="113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91B41C-EC64-4681-A022-0BB282EFE2B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054A27-8A93-4BDA-9CF7-01FB131D0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09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28526D-4FDE-4FF7-BCB5-4A963893899F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EAB9B7-2AFA-48A8-B875-A9FD3BCEF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8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st.state.ak.us/soalists/CTE_Coordinators/jl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ctealaska.org/annual-conferenc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90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7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Alaska </a:t>
            </a:r>
            <a:r>
              <a:rPr lang="en-US" dirty="0" smtClean="0"/>
              <a:t>Department of Education &amp; Early Development responsibilities: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Support public education system for students, grades PK-12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2014-2015 School Year data: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298 schools that serve grades 9-12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212 of those schools are K-12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are comprehensive high schools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are magnet CTE high schools (grades 9-12), 3 serve other grades but up to 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is a state-run boarding high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school enrollment ranges from 1-2242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9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Statewide </a:t>
            </a:r>
            <a:r>
              <a:rPr lang="en-US" dirty="0"/>
              <a:t>Workforce Development Plans</a:t>
            </a:r>
          </a:p>
          <a:p>
            <a:r>
              <a:rPr lang="en-US" dirty="0"/>
              <a:t>                Construction      </a:t>
            </a:r>
          </a:p>
          <a:p>
            <a:r>
              <a:rPr lang="en-US" dirty="0"/>
              <a:t>                Oil and Gas</a:t>
            </a:r>
          </a:p>
          <a:p>
            <a:r>
              <a:rPr lang="en-US" dirty="0"/>
              <a:t>                CTE Plan</a:t>
            </a:r>
          </a:p>
          <a:p>
            <a:r>
              <a:rPr lang="en-US" dirty="0"/>
              <a:t>                Healthcare</a:t>
            </a:r>
          </a:p>
          <a:p>
            <a:r>
              <a:rPr lang="en-US" dirty="0"/>
              <a:t>                Maritime</a:t>
            </a:r>
          </a:p>
          <a:p>
            <a:r>
              <a:rPr lang="en-US" dirty="0" smtClean="0"/>
              <a:t>Training </a:t>
            </a:r>
            <a:endParaRPr lang="en-US" dirty="0"/>
          </a:p>
          <a:p>
            <a:r>
              <a:rPr lang="en-US" dirty="0"/>
              <a:t>                AVTEC – Alaska’s Institute of Technology</a:t>
            </a:r>
          </a:p>
          <a:p>
            <a:r>
              <a:rPr lang="en-US" dirty="0"/>
              <a:t>                Grant-funded training </a:t>
            </a:r>
            <a:r>
              <a:rPr lang="en-US" dirty="0" smtClean="0"/>
              <a:t>programs</a:t>
            </a:r>
          </a:p>
          <a:p>
            <a:r>
              <a:rPr lang="en-US" dirty="0"/>
              <a:t>                          </a:t>
            </a:r>
          </a:p>
          <a:p>
            <a:r>
              <a:rPr lang="en-US" dirty="0"/>
              <a:t>Workforce Investment Services/Programs</a:t>
            </a:r>
          </a:p>
          <a:p>
            <a:r>
              <a:rPr lang="en-US" dirty="0"/>
              <a:t>                20 Job Centers statewide</a:t>
            </a:r>
          </a:p>
          <a:p>
            <a:r>
              <a:rPr lang="en-US" dirty="0"/>
              <a:t>                Trends Magazine – DOLWD Research and Analysis Monthly Publication</a:t>
            </a:r>
          </a:p>
          <a:p>
            <a:r>
              <a:rPr lang="en-US" dirty="0"/>
              <a:t>                Workforce Investment Act (WIA) Youth, Adult, and Dislocated Worker Grants</a:t>
            </a:r>
          </a:p>
          <a:p>
            <a:r>
              <a:rPr lang="en-US" baseline="0" dirty="0" smtClean="0"/>
              <a:t>                </a:t>
            </a:r>
            <a:r>
              <a:rPr lang="en-US" dirty="0" smtClean="0"/>
              <a:t>STEP</a:t>
            </a:r>
            <a:endParaRPr lang="en-US" dirty="0"/>
          </a:p>
          <a:p>
            <a:r>
              <a:rPr lang="en-US" dirty="0"/>
              <a:t>                TVEP</a:t>
            </a:r>
          </a:p>
          <a:p>
            <a:r>
              <a:rPr lang="en-US" dirty="0"/>
              <a:t>                Construction Academies</a:t>
            </a:r>
          </a:p>
          <a:p>
            <a:r>
              <a:rPr lang="en-US" dirty="0"/>
              <a:t>                Workforce Investment </a:t>
            </a:r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8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 to baccalaureate and master’s degree programs such as nursing, engineering and accounting that involve internships and lead directly to employment, UA campuses provide hundreds of short-term training programs that get people out of the classroom and into a job in 1-2 years or less.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Universities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Alaska Anchorage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Alaska Fairbanks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Alaska Southeast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Community Campuses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UAA Community &amp; Technical College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Matanuska-Susitna College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Prince William Sound Community College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Kodiak College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Kenai Peninsula College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Interior-Aleutians Campus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UAF Community &amp; Technical College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Chukchi Campus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Northwest Campus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Kuskokwim Campus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Bristol Bay Campus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Sitka Campus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Ketchikan Campus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6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200" dirty="0" smtClean="0"/>
              <a:t>Both the AGIA Training Strategic Plan (2007) and the Alaska Education Plan (2008) called for a stronger, more seamless CTE system in our state.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200" dirty="0" smtClean="0"/>
              <a:t>The</a:t>
            </a:r>
            <a:r>
              <a:rPr lang="en-US" sz="1200" baseline="0" dirty="0" smtClean="0"/>
              <a:t> leadership of these three state agencies tasked staff with leading the development of a CTE Plan.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1200" dirty="0" smtClean="0"/>
              <a:t>The CTE Plan Development Process: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200" dirty="0" smtClean="0"/>
              <a:t>CTE action committee was formed (fall 2009 – into spring 2010)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200" dirty="0" smtClean="0"/>
              <a:t>Action Committee developed the CTE plan and Strategies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200" dirty="0" smtClean="0"/>
              <a:t>Letters of support from agency heads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200" dirty="0" smtClean="0"/>
              <a:t>Support from boards of the lead agencies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The CTE Plan Implementation Process: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Commitment to regular communication and joint work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Engage CTE Action Committee and CTE providers across the state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Presentations and advocacy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Review and revise CTE strategies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53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5887" indent="-465887">
              <a:buFont typeface="Times New Roman" pitchFamily="18" charset="0"/>
              <a:buAutoNum type="arabicPeriod"/>
            </a:pPr>
            <a:r>
              <a:rPr lang="en-US" dirty="0" smtClean="0"/>
              <a:t>Make </a:t>
            </a:r>
            <a:r>
              <a:rPr lang="en-US" dirty="0"/>
              <a:t>transitions planned and accountable for both seamless student progress and systemic cooperation. </a:t>
            </a:r>
          </a:p>
          <a:p>
            <a:pPr marL="465887" indent="-465887">
              <a:buFont typeface="Times New Roman" pitchFamily="18" charset="0"/>
              <a:buAutoNum type="arabicPeriod"/>
            </a:pPr>
            <a:r>
              <a:rPr lang="en-US" dirty="0"/>
              <a:t>Align curricula at all training institutions to meet current industry standards - including academic, professional, and technical skills - from elementary through secondary to postsecondary and professional development levels.</a:t>
            </a:r>
          </a:p>
          <a:p>
            <a:pPr marL="465887" indent="-465887">
              <a:buFont typeface="Times New Roman" pitchFamily="18" charset="0"/>
              <a:buAutoNum type="arabicPeriod"/>
            </a:pPr>
            <a:r>
              <a:rPr lang="en-US" dirty="0"/>
              <a:t>Identify and promote career and technical education delivery models that ensure all Alaskans have the opportunity to attain the knowledge and skills needed for further training and careers.</a:t>
            </a:r>
            <a:endParaRPr lang="en-US" b="1" dirty="0"/>
          </a:p>
          <a:p>
            <a:pPr marL="465887" indent="-465887">
              <a:buFont typeface="Times New Roman" pitchFamily="18" charset="0"/>
              <a:buAutoNum type="arabicPeriod"/>
            </a:pPr>
            <a:r>
              <a:rPr lang="en-US" dirty="0"/>
              <a:t>Recruit, develop, support, and retain high quality CTE teachers and faculty.</a:t>
            </a:r>
          </a:p>
          <a:p>
            <a:pPr marL="465887" indent="-465887">
              <a:buFont typeface="Times New Roman" pitchFamily="18" charset="0"/>
              <a:buAutoNum type="arabicPeriod"/>
            </a:pPr>
            <a:r>
              <a:rPr lang="en-US" dirty="0"/>
              <a:t>Maximize the use of public facilities for training. </a:t>
            </a:r>
          </a:p>
          <a:p>
            <a:pPr marL="465887" indent="-465887">
              <a:buFont typeface="Times New Roman" pitchFamily="18" charset="0"/>
              <a:buAutoNum type="arabicPeriod"/>
            </a:pPr>
            <a:r>
              <a:rPr lang="en-US" dirty="0"/>
              <a:t>Establish and maintain sustainable funding mechanisms for a successful CTE system for youth and adults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6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aseline="0" dirty="0" smtClean="0"/>
              <a:t>CTE Partnerships</a:t>
            </a:r>
          </a:p>
          <a:p>
            <a:pPr marL="232943" indent="-232943">
              <a:buFont typeface="+mj-lt"/>
              <a:buAutoNum type="arabicPeriod"/>
            </a:pPr>
            <a:r>
              <a:rPr lang="en-US" sz="1000" dirty="0" smtClean="0"/>
              <a:t>CTE</a:t>
            </a:r>
            <a:r>
              <a:rPr lang="en-US" sz="1000" baseline="0" dirty="0" smtClean="0"/>
              <a:t> Action Team: EED, DOLWD, UA representatives working together to implement the plan.</a:t>
            </a:r>
          </a:p>
          <a:p>
            <a:pPr marL="232943" indent="-232943">
              <a:buFont typeface="+mj-lt"/>
              <a:buAutoNum type="arabicPeriod"/>
            </a:pPr>
            <a:r>
              <a:rPr lang="en-US" sz="1000" baseline="0" dirty="0" smtClean="0"/>
              <a:t>Advisory Committee: Meets annually to review plan status and provide recommendations to prioritize next steps.</a:t>
            </a:r>
          </a:p>
          <a:p>
            <a:pPr marL="232943" indent="-232943">
              <a:buFont typeface="+mj-lt"/>
              <a:buAutoNum type="arabicPeriod"/>
            </a:pPr>
            <a:r>
              <a:rPr lang="en-US" sz="1000" baseline="0" dirty="0" smtClean="0"/>
              <a:t>Support of Agency Executive Leadership: UA President and Commissioners of Education and Labor</a:t>
            </a:r>
          </a:p>
          <a:p>
            <a:pPr marL="232943" indent="-232943">
              <a:buFont typeface="+mj-lt"/>
              <a:buAutoNum type="arabicPeriod"/>
            </a:pPr>
            <a:r>
              <a:rPr lang="en-US" sz="1000" baseline="0" dirty="0" smtClean="0"/>
              <a:t>Endorsement of Lead Agency Boards</a:t>
            </a:r>
          </a:p>
          <a:p>
            <a:pPr marL="232943" indent="-232943">
              <a:buFont typeface="+mj-lt"/>
              <a:buAutoNum type="arabicPeriod"/>
            </a:pPr>
            <a:r>
              <a:rPr lang="en-US" sz="1000" baseline="0" dirty="0" smtClean="0"/>
              <a:t>CTE stakeholders – i.e., schools, universities, regional training centers, students, parents, teachers, faculty, etc.</a:t>
            </a: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AB9B7-2AFA-48A8-B875-A9FD3BCEF8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82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34"/>
              </a:spcBef>
              <a:buFont typeface="Arial" pitchFamily="34" charset="0"/>
              <a:buChar char="•"/>
            </a:pPr>
            <a:r>
              <a:rPr lang="en-US" sz="1300" dirty="0" smtClean="0"/>
              <a:t>Alaska CTE Plan Website and News Feed –</a:t>
            </a:r>
            <a:r>
              <a:rPr lang="en-US" sz="1300" baseline="0" dirty="0" smtClean="0"/>
              <a:t> http://www.alaskacteplan.com/</a:t>
            </a:r>
          </a:p>
          <a:p>
            <a:pPr marL="285750" indent="-285750">
              <a:spcBef>
                <a:spcPts val="634"/>
              </a:spcBef>
              <a:buFont typeface="Arial" pitchFamily="34" charset="0"/>
              <a:buChar char="•"/>
            </a:pPr>
            <a:r>
              <a:rPr lang="en-US" sz="1300" baseline="0" dirty="0" smtClean="0"/>
              <a:t>Action Team Quarterly Update and Scorecard</a:t>
            </a:r>
            <a:endParaRPr lang="en-US" sz="1300" dirty="0" smtClean="0"/>
          </a:p>
          <a:p>
            <a:pPr marL="285750" indent="-285750">
              <a:spcBef>
                <a:spcPts val="634"/>
              </a:spcBef>
              <a:buFont typeface="Arial" pitchFamily="34" charset="0"/>
              <a:buChar char="•"/>
            </a:pPr>
            <a:r>
              <a:rPr lang="en-US" sz="1300" dirty="0" smtClean="0"/>
              <a:t>CTE </a:t>
            </a:r>
            <a:r>
              <a:rPr lang="en-US" sz="1300" dirty="0"/>
              <a:t>Listserve (managed by EED) - </a:t>
            </a:r>
            <a:r>
              <a:rPr lang="en-US" dirty="0" smtClean="0">
                <a:hlinkClick r:id="rId3"/>
              </a:rPr>
              <a:t>http://list.state.ak.us/soalists/CTE_Coordinators/jl.htm</a:t>
            </a:r>
            <a:endParaRPr lang="en-US" sz="1300" dirty="0"/>
          </a:p>
          <a:p>
            <a:pPr marL="285750" indent="-285750">
              <a:spcBef>
                <a:spcPts val="634"/>
              </a:spcBef>
              <a:buFont typeface="Arial" pitchFamily="34" charset="0"/>
              <a:buChar char="•"/>
            </a:pPr>
            <a:r>
              <a:rPr lang="en-US" sz="1300" dirty="0" smtClean="0"/>
              <a:t>CTE </a:t>
            </a:r>
            <a:r>
              <a:rPr lang="en-US" sz="1300" dirty="0"/>
              <a:t>Annual Conference – co-sponsored by EED and </a:t>
            </a:r>
            <a:r>
              <a:rPr lang="en-US" sz="1300" dirty="0" smtClean="0"/>
              <a:t>Alaska </a:t>
            </a:r>
            <a:r>
              <a:rPr lang="en-US" sz="1300" dirty="0" err="1" smtClean="0"/>
              <a:t>Ass’n</a:t>
            </a:r>
            <a:r>
              <a:rPr lang="en-US" sz="1300" dirty="0" smtClean="0"/>
              <a:t> </a:t>
            </a:r>
            <a:r>
              <a:rPr lang="en-US" sz="1300" dirty="0"/>
              <a:t>for CTE - </a:t>
            </a:r>
            <a:r>
              <a:rPr lang="en-US" dirty="0" smtClean="0">
                <a:hlinkClick r:id="rId4"/>
              </a:rPr>
              <a:t>http://www.actealaska.org/annual-conference</a:t>
            </a:r>
            <a:endParaRPr lang="en-US" sz="1300" dirty="0"/>
          </a:p>
          <a:p>
            <a:pPr marL="285750" indent="-285750">
              <a:spcBef>
                <a:spcPts val="634"/>
              </a:spcBef>
              <a:buFont typeface="Arial" pitchFamily="34" charset="0"/>
              <a:buChar char="•"/>
            </a:pPr>
            <a:r>
              <a:rPr lang="en-US" sz="1300" dirty="0"/>
              <a:t>Information Sharing with Superintendents, Principals, Teachers, Parents, Students, Counselors at Annual Conferences</a:t>
            </a:r>
          </a:p>
          <a:p>
            <a:pPr marL="285750" indent="-285750">
              <a:spcBef>
                <a:spcPts val="634"/>
              </a:spcBef>
              <a:buFont typeface="Arial" pitchFamily="34" charset="0"/>
              <a:buChar char="•"/>
            </a:pPr>
            <a:r>
              <a:rPr lang="en-US" sz="1300" dirty="0"/>
              <a:t>Joint Meeting of the Alaska State Board of Education and University of Alaska Board of </a:t>
            </a:r>
            <a:r>
              <a:rPr lang="en-US" sz="1300" dirty="0" smtClean="0"/>
              <a:t>Regents</a:t>
            </a:r>
          </a:p>
          <a:p>
            <a:pPr marL="285750" indent="-285750">
              <a:spcBef>
                <a:spcPts val="634"/>
              </a:spcBef>
              <a:buFont typeface="Arial" pitchFamily="34" charset="0"/>
              <a:buChar char="•"/>
            </a:pPr>
            <a:r>
              <a:rPr lang="en-US" sz="1300" dirty="0" smtClean="0"/>
              <a:t>Postsecondary Access and Completion Network</a:t>
            </a:r>
            <a:endParaRPr lang="en-US" sz="1300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Alaska CTE Plan Action Committee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April 26,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1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6/20/2012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4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2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7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9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0"/>
          <p:cNvCxnSpPr/>
          <p:nvPr userDrawn="1"/>
        </p:nvCxnSpPr>
        <p:spPr>
          <a:xfrm>
            <a:off x="687388" y="1447800"/>
            <a:ext cx="8543925" cy="1588"/>
          </a:xfrm>
          <a:prstGeom prst="line">
            <a:avLst/>
          </a:prstGeom>
          <a:ln w="114300" cap="flat" cmpd="sng" algn="ctr">
            <a:solidFill>
              <a:srgbClr val="FF6D1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28" y="304800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1752600"/>
            <a:ext cx="7934224" cy="4137013"/>
          </a:xfrm>
        </p:spPr>
        <p:txBody>
          <a:bodyPr>
            <a:normAutofit/>
          </a:bodyPr>
          <a:lstStyle>
            <a:lvl1pPr>
              <a:lnSpc>
                <a:spcPts val="3200"/>
              </a:lnSpc>
              <a:spcBef>
                <a:spcPts val="1800"/>
              </a:spcBef>
              <a:defRPr sz="2400"/>
            </a:lvl1pPr>
            <a:lvl2pPr>
              <a:lnSpc>
                <a:spcPts val="3200"/>
              </a:lnSpc>
              <a:spcBef>
                <a:spcPts val="1800"/>
              </a:spcBef>
              <a:defRPr sz="2400"/>
            </a:lvl2pPr>
            <a:lvl3pPr>
              <a:lnSpc>
                <a:spcPts val="3200"/>
              </a:lnSpc>
              <a:spcBef>
                <a:spcPts val="1800"/>
              </a:spcBef>
              <a:defRPr sz="2400"/>
            </a:lvl3pPr>
            <a:lvl4pPr>
              <a:lnSpc>
                <a:spcPts val="3200"/>
              </a:lnSpc>
              <a:spcBef>
                <a:spcPts val="1800"/>
              </a:spcBef>
              <a:defRPr sz="2400"/>
            </a:lvl4pPr>
            <a:lvl5pPr>
              <a:lnSpc>
                <a:spcPts val="32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856" y="304801"/>
            <a:ext cx="2146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7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0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726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1593850"/>
            <a:ext cx="81057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35700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6/20/2012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242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4563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8763" y="500063"/>
            <a:ext cx="142875" cy="1571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406400" y="506413"/>
            <a:ext cx="242888" cy="239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8"/>
              </a:cxn>
              <a:cxn ang="0">
                <a:pos x="17" y="98"/>
              </a:cxn>
              <a:cxn ang="0">
                <a:pos x="36" y="102"/>
              </a:cxn>
              <a:cxn ang="0">
                <a:pos x="51" y="116"/>
              </a:cxn>
              <a:cxn ang="0">
                <a:pos x="58" y="133"/>
              </a:cxn>
              <a:cxn ang="0">
                <a:pos x="58" y="150"/>
              </a:cxn>
              <a:cxn ang="0">
                <a:pos x="152" y="149"/>
              </a:cxn>
              <a:cxn ang="0">
                <a:pos x="152" y="131"/>
              </a:cxn>
              <a:cxn ang="0">
                <a:pos x="150" y="114"/>
              </a:cxn>
              <a:cxn ang="0">
                <a:pos x="147" y="100"/>
              </a:cxn>
              <a:cxn ang="0">
                <a:pos x="143" y="88"/>
              </a:cxn>
              <a:cxn ang="0">
                <a:pos x="138" y="70"/>
              </a:cxn>
              <a:cxn ang="0">
                <a:pos x="133" y="57"/>
              </a:cxn>
              <a:cxn ang="0">
                <a:pos x="125" y="47"/>
              </a:cxn>
              <a:cxn ang="0">
                <a:pos x="116" y="35"/>
              </a:cxn>
              <a:cxn ang="0">
                <a:pos x="102" y="24"/>
              </a:cxn>
              <a:cxn ang="0">
                <a:pos x="88" y="15"/>
              </a:cxn>
              <a:cxn ang="0">
                <a:pos x="66" y="7"/>
              </a:cxn>
              <a:cxn ang="0">
                <a:pos x="39" y="1"/>
              </a:cxn>
              <a:cxn ang="0">
                <a:pos x="21" y="0"/>
              </a:cxn>
              <a:cxn ang="0">
                <a:pos x="0" y="0"/>
              </a:cxn>
            </a:cxnLst>
            <a:rect l="0" t="0" r="r" b="b"/>
            <a:pathLst>
              <a:path w="153" h="151">
                <a:moveTo>
                  <a:pt x="0" y="0"/>
                </a:moveTo>
                <a:lnTo>
                  <a:pt x="0" y="98"/>
                </a:lnTo>
                <a:lnTo>
                  <a:pt x="17" y="98"/>
                </a:lnTo>
                <a:lnTo>
                  <a:pt x="36" y="102"/>
                </a:lnTo>
                <a:lnTo>
                  <a:pt x="51" y="116"/>
                </a:lnTo>
                <a:lnTo>
                  <a:pt x="58" y="133"/>
                </a:lnTo>
                <a:lnTo>
                  <a:pt x="58" y="150"/>
                </a:lnTo>
                <a:lnTo>
                  <a:pt x="152" y="149"/>
                </a:lnTo>
                <a:lnTo>
                  <a:pt x="152" y="131"/>
                </a:lnTo>
                <a:lnTo>
                  <a:pt x="150" y="114"/>
                </a:lnTo>
                <a:lnTo>
                  <a:pt x="147" y="100"/>
                </a:lnTo>
                <a:lnTo>
                  <a:pt x="143" y="88"/>
                </a:lnTo>
                <a:lnTo>
                  <a:pt x="138" y="70"/>
                </a:lnTo>
                <a:lnTo>
                  <a:pt x="133" y="57"/>
                </a:lnTo>
                <a:lnTo>
                  <a:pt x="125" y="47"/>
                </a:lnTo>
                <a:lnTo>
                  <a:pt x="116" y="35"/>
                </a:lnTo>
                <a:lnTo>
                  <a:pt x="102" y="24"/>
                </a:lnTo>
                <a:lnTo>
                  <a:pt x="88" y="15"/>
                </a:lnTo>
                <a:lnTo>
                  <a:pt x="66" y="7"/>
                </a:lnTo>
                <a:lnTo>
                  <a:pt x="39" y="1"/>
                </a:lnTo>
                <a:lnTo>
                  <a:pt x="21" y="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16200000">
            <a:off x="-11112" y="457200"/>
            <a:ext cx="295275" cy="250825"/>
          </a:xfrm>
          <a:prstGeom prst="triangle">
            <a:avLst>
              <a:gd name="adj" fmla="val 49995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00038" y="68263"/>
            <a:ext cx="288925" cy="27305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276225" y="341313"/>
            <a:ext cx="642938" cy="6516687"/>
            <a:chOff x="174" y="215"/>
            <a:chExt cx="405" cy="4105"/>
          </a:xfrm>
        </p:grpSpPr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315" y="469"/>
              <a:ext cx="94" cy="3851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157" name="Group 13"/>
            <p:cNvGrpSpPr>
              <a:grpSpLocks/>
            </p:cNvGrpSpPr>
            <p:nvPr/>
          </p:nvGrpSpPr>
          <p:grpSpPr bwMode="auto">
            <a:xfrm>
              <a:off x="174" y="468"/>
              <a:ext cx="405" cy="3852"/>
              <a:chOff x="174" y="468"/>
              <a:chExt cx="405" cy="3852"/>
            </a:xfrm>
          </p:grpSpPr>
          <p:grpSp>
            <p:nvGrpSpPr>
              <p:cNvPr id="6159" name="Group 14"/>
              <p:cNvGrpSpPr>
                <a:grpSpLocks/>
              </p:cNvGrpSpPr>
              <p:nvPr/>
            </p:nvGrpSpPr>
            <p:grpSpPr bwMode="auto">
              <a:xfrm>
                <a:off x="175" y="468"/>
                <a:ext cx="404" cy="194"/>
                <a:chOff x="175" y="468"/>
                <a:chExt cx="404" cy="194"/>
              </a:xfrm>
            </p:grpSpPr>
            <p:sp>
              <p:nvSpPr>
                <p:cNvPr id="2" name="Freeform 15"/>
                <p:cNvSpPr>
                  <a:spLocks/>
                </p:cNvSpPr>
                <p:nvPr/>
              </p:nvSpPr>
              <p:spPr bwMode="auto">
                <a:xfrm>
                  <a:off x="175" y="513"/>
                  <a:ext cx="155" cy="149"/>
                </a:xfrm>
                <a:custGeom>
                  <a:avLst/>
                  <a:gdLst/>
                  <a:ahLst/>
                  <a:cxnLst>
                    <a:cxn ang="0">
                      <a:pos x="154" y="0"/>
                    </a:cxn>
                    <a:cxn ang="0">
                      <a:pos x="154" y="97"/>
                    </a:cxn>
                    <a:cxn ang="0">
                      <a:pos x="136" y="97"/>
                    </a:cxn>
                    <a:cxn ang="0">
                      <a:pos x="117" y="101"/>
                    </a:cxn>
                    <a:cxn ang="0">
                      <a:pos x="102" y="115"/>
                    </a:cxn>
                    <a:cxn ang="0">
                      <a:pos x="94" y="132"/>
                    </a:cxn>
                    <a:cxn ang="0">
                      <a:pos x="94" y="148"/>
                    </a:cxn>
                    <a:cxn ang="0">
                      <a:pos x="0" y="148"/>
                    </a:cxn>
                    <a:cxn ang="0">
                      <a:pos x="0" y="129"/>
                    </a:cxn>
                    <a:cxn ang="0">
                      <a:pos x="1" y="112"/>
                    </a:cxn>
                    <a:cxn ang="0">
                      <a:pos x="4" y="99"/>
                    </a:cxn>
                    <a:cxn ang="0">
                      <a:pos x="8" y="87"/>
                    </a:cxn>
                    <a:cxn ang="0">
                      <a:pos x="13" y="70"/>
                    </a:cxn>
                    <a:cxn ang="0">
                      <a:pos x="18" y="57"/>
                    </a:cxn>
                    <a:cxn ang="0">
                      <a:pos x="26" y="47"/>
                    </a:cxn>
                    <a:cxn ang="0">
                      <a:pos x="36" y="35"/>
                    </a:cxn>
                    <a:cxn ang="0">
                      <a:pos x="49" y="24"/>
                    </a:cxn>
                    <a:cxn ang="0">
                      <a:pos x="64" y="15"/>
                    </a:cxn>
                    <a:cxn ang="0">
                      <a:pos x="86" y="7"/>
                    </a:cxn>
                    <a:cxn ang="0">
                      <a:pos x="113" y="1"/>
                    </a:cxn>
                    <a:cxn ang="0">
                      <a:pos x="131" y="0"/>
                    </a:cxn>
                    <a:cxn ang="0">
                      <a:pos x="154" y="0"/>
                    </a:cxn>
                  </a:cxnLst>
                  <a:rect l="0" t="0" r="r" b="b"/>
                  <a:pathLst>
                    <a:path w="155" h="149">
                      <a:moveTo>
                        <a:pt x="154" y="0"/>
                      </a:moveTo>
                      <a:lnTo>
                        <a:pt x="154" y="97"/>
                      </a:lnTo>
                      <a:lnTo>
                        <a:pt x="136" y="97"/>
                      </a:lnTo>
                      <a:lnTo>
                        <a:pt x="117" y="101"/>
                      </a:lnTo>
                      <a:lnTo>
                        <a:pt x="102" y="115"/>
                      </a:lnTo>
                      <a:lnTo>
                        <a:pt x="94" y="132"/>
                      </a:lnTo>
                      <a:lnTo>
                        <a:pt x="94" y="148"/>
                      </a:lnTo>
                      <a:lnTo>
                        <a:pt x="0" y="148"/>
                      </a:lnTo>
                      <a:lnTo>
                        <a:pt x="0" y="129"/>
                      </a:lnTo>
                      <a:lnTo>
                        <a:pt x="1" y="112"/>
                      </a:lnTo>
                      <a:lnTo>
                        <a:pt x="4" y="99"/>
                      </a:lnTo>
                      <a:lnTo>
                        <a:pt x="8" y="87"/>
                      </a:lnTo>
                      <a:lnTo>
                        <a:pt x="13" y="70"/>
                      </a:lnTo>
                      <a:lnTo>
                        <a:pt x="18" y="57"/>
                      </a:lnTo>
                      <a:lnTo>
                        <a:pt x="26" y="47"/>
                      </a:lnTo>
                      <a:lnTo>
                        <a:pt x="36" y="35"/>
                      </a:lnTo>
                      <a:lnTo>
                        <a:pt x="49" y="24"/>
                      </a:lnTo>
                      <a:lnTo>
                        <a:pt x="64" y="15"/>
                      </a:lnTo>
                      <a:lnTo>
                        <a:pt x="86" y="7"/>
                      </a:lnTo>
                      <a:lnTo>
                        <a:pt x="113" y="1"/>
                      </a:lnTo>
                      <a:lnTo>
                        <a:pt x="131" y="0"/>
                      </a:lnTo>
                      <a:lnTo>
                        <a:pt x="154" y="0"/>
                      </a:lnTo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64" name="AutoShape 16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406" y="481"/>
                  <a:ext cx="186" cy="160"/>
                </a:xfrm>
                <a:prstGeom prst="triangle">
                  <a:avLst>
                    <a:gd name="adj" fmla="val 49995"/>
                  </a:avLst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2065" name="Rectangle 17"/>
                <p:cNvSpPr>
                  <a:spLocks noChangeArrowheads="1"/>
                </p:cNvSpPr>
                <p:nvPr/>
              </p:nvSpPr>
              <p:spPr bwMode="auto">
                <a:xfrm>
                  <a:off x="329" y="513"/>
                  <a:ext cx="90" cy="98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174" y="657"/>
                <a:ext cx="90" cy="3663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43" y="215"/>
              <a:ext cx="91" cy="410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55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/>
        <a:buChar char="ß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/>
        <a:buChar char="ß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/>
        <a:buChar char="ß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/>
        <a:buChar char="ß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/>
        <a:buChar char="ß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2" charset="2"/>
        <a:buChar char="ß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2" charset="2"/>
        <a:buChar char="ß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2" charset="2"/>
        <a:buChar char="ß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onotype Sorts" pitchFamily="2" charset="2"/>
        <a:buChar char="ß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6/20/2012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55C3A-9C80-4C25-A06C-84B0945E0A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r.alask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alaska.edu/research/w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skacteplan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154872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/>
              <a:t>Alaska CTE Plan</a:t>
            </a:r>
            <a:endParaRPr lang="en-US" sz="5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800492"/>
            <a:ext cx="1438275" cy="1320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029200"/>
            <a:ext cx="2657258" cy="1091972"/>
          </a:xfrm>
          <a:prstGeom prst="rect">
            <a:avLst/>
          </a:prstGeom>
        </p:spPr>
      </p:pic>
      <p:pic>
        <p:nvPicPr>
          <p:cNvPr id="9" name="Picture 8" descr="UA_Logo_colo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883264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14100" y="2237632"/>
            <a:ext cx="8915400" cy="202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Presented to: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smtClean="0"/>
              <a:t>2015 Alaska CTE Plan Action Committee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Monday, April 27, 2015</a:t>
            </a:r>
            <a:endParaRPr lang="en-US" sz="1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Curtis Clough, State CTE Director, Alaska Dept. of Education &amp; Early Development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Marcia Olson, CTE Coordinator, Alaska Dept. of Labor and Workforce Development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Fred Villa, Associate Vice President, Academic Affairs for Workforce Programs, University of Alaska Statewide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622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2245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145239"/>
            <a:ext cx="4038600" cy="4026961"/>
          </a:xfrm>
          <a:prstGeom prst="rect">
            <a:avLst/>
          </a:prstGeom>
        </p:spPr>
      </p:pic>
      <p:pic>
        <p:nvPicPr>
          <p:cNvPr id="2051" name="Picture 3" descr="C:\Users\bcacmfo\AppData\Local\Microsoft\Windows\Temporary Internet Files\Content.IE5\ZDC45H90\642px-dialog_ballons_icon_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033994"/>
            <a:ext cx="3467100" cy="23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5560"/>
            <a:ext cx="1438275" cy="132068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66113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96690" y="152400"/>
            <a:ext cx="44899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 smtClean="0"/>
              <a:t>Alaska’s CTE Delivery System: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/>
              <a:t>Alaska Department of Education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/>
              <a:t>&amp; Early Development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9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4617" y="6287778"/>
            <a:ext cx="2937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3"/>
              </a:rPr>
              <a:t>http://www.labor.alaska.gov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/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7979"/>
            <a:ext cx="1676400" cy="68889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825290" y="152400"/>
            <a:ext cx="39565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Alaska’s CTE Delivery System: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Alaska Department of Labor</a:t>
            </a:r>
          </a:p>
          <a:p>
            <a:pPr algn="l">
              <a:lnSpc>
                <a:spcPct val="10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and Workforce Development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86400" y="1752600"/>
            <a:ext cx="35814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52601"/>
            <a:ext cx="7848601" cy="3188780"/>
          </a:xfrm>
          <a:prstGeom prst="rect">
            <a:avLst/>
          </a:prstGeom>
          <a:noFill/>
          <a:ln w="254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5261447"/>
            <a:ext cx="5029971" cy="910754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State Workforce Development Plans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Federal and State Workforce Dev. Grants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51408" y="5201834"/>
            <a:ext cx="4340455" cy="894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46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Alaska Workforce Investment Board</a:t>
            </a:r>
          </a:p>
          <a:p>
            <a:pPr indent="-1746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Labor Market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34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78" y="1593196"/>
            <a:ext cx="6822845" cy="5205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6863" y="6483886"/>
            <a:ext cx="3357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http://www.alaska.edu/research/wp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2" name="Picture 11" descr="UA_Logo_colo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709" y="76200"/>
            <a:ext cx="1751491" cy="127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14600" y="228600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 smtClean="0"/>
              <a:t>Alaska’s CTE Delivery System:</a:t>
            </a:r>
          </a:p>
          <a:p>
            <a:pPr algn="l">
              <a:lnSpc>
                <a:spcPct val="100000"/>
              </a:lnSpc>
            </a:pPr>
            <a:r>
              <a:rPr lang="en-US" sz="2800" dirty="0" smtClean="0"/>
              <a:t>University of Alaska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34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3868872" cy="1143000"/>
          </a:xfrm>
        </p:spPr>
        <p:txBody>
          <a:bodyPr/>
          <a:lstStyle/>
          <a:p>
            <a:pPr algn="l"/>
            <a:r>
              <a:rPr lang="en-US" dirty="0" smtClean="0"/>
              <a:t>CTE Plan History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1905000" cy="1749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14" y="4114800"/>
            <a:ext cx="3336886" cy="1371258"/>
          </a:xfrm>
          <a:prstGeom prst="rect">
            <a:avLst/>
          </a:prstGeom>
        </p:spPr>
      </p:pic>
      <p:pic>
        <p:nvPicPr>
          <p:cNvPr id="8" name="Picture 7" descr="UA_Logo_color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5146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3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3441">
            <a:off x="5639318" y="2836163"/>
            <a:ext cx="2984434" cy="2381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33" y="2286000"/>
            <a:ext cx="5069067" cy="3276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Business and Industry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Alaska Legislature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State Agencies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School </a:t>
            </a:r>
            <a:r>
              <a:rPr lang="en-US" dirty="0"/>
              <a:t>Districts (Teachers, 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Counselors, Administrators</a:t>
            </a:r>
            <a:r>
              <a:rPr lang="en-US" dirty="0"/>
              <a:t>, Boards)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Parents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Alaska Native Corporations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University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1690" y="228600"/>
            <a:ext cx="51757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dirty="0" smtClean="0"/>
              <a:t>CTE Action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609600" y="304800"/>
            <a:ext cx="5850072" cy="1143000"/>
          </a:xfrm>
        </p:spPr>
        <p:txBody>
          <a:bodyPr/>
          <a:lstStyle/>
          <a:p>
            <a:r>
              <a:rPr lang="en-US" dirty="0" smtClean="0"/>
              <a:t>Alaska CTE Plan: Six Strategies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5029200" y="2224881"/>
            <a:ext cx="3657600" cy="38862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/>
              <a:t>Transitions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/>
              <a:t>Curriculum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/>
              <a:t>Delivery Models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 smtClean="0"/>
              <a:t>Develop CTE Professionals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 smtClean="0"/>
              <a:t>Facilities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AutoNum type="arabicPeriod"/>
            </a:pPr>
            <a:r>
              <a:rPr lang="en-US" dirty="0" smtClean="0"/>
              <a:t>Funding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10531"/>
            <a:ext cx="3810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381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376" y="304800"/>
            <a:ext cx="3438424" cy="1143000"/>
          </a:xfrm>
        </p:spPr>
        <p:txBody>
          <a:bodyPr/>
          <a:lstStyle/>
          <a:p>
            <a:r>
              <a:rPr lang="en-US" dirty="0" smtClean="0"/>
              <a:t>CTE Partnerships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36784746"/>
              </p:ext>
            </p:extLst>
          </p:nvPr>
        </p:nvGraphicFramePr>
        <p:xfrm>
          <a:off x="533400" y="1676400"/>
          <a:ext cx="8153400" cy="494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5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2AA14-BC3B-43A8-866C-6534B2CCC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>
                                            <p:graphicEl>
                                              <a:dgm id="{85A2AA14-BC3B-43A8-866C-6534B2CCC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F08518-2840-4F55-9F42-502902739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">
                                            <p:graphicEl>
                                              <a:dgm id="{1BF08518-2840-4F55-9F42-502902739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F23598-F572-4D31-B8CC-6025B1C12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">
                                            <p:graphicEl>
                                              <a:dgm id="{94F23598-F572-4D31-B8CC-6025B1C12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6E2AFB-3690-427E-A639-F416CF5E3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">
                                            <p:graphicEl>
                                              <a:dgm id="{816E2AFB-3690-427E-A639-F416CF5E3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67C307-30DE-4945-A049-90722C12E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6">
                                            <p:graphicEl>
                                              <a:dgm id="{B067C307-30DE-4945-A049-90722C12E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7AC054-6098-41F2-9299-754C0B048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">
                                            <p:graphicEl>
                                              <a:dgm id="{5D7AC054-6098-41F2-9299-754C0B048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ED778E-8AD1-44F1-8C18-3A131A56A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">
                                            <p:graphicEl>
                                              <a:dgm id="{D0ED778E-8AD1-44F1-8C18-3A131A56A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FE0D80-C1BB-41A2-86ED-6857BB17C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6">
                                            <p:graphicEl>
                                              <a:dgm id="{7BFE0D80-C1BB-41A2-86ED-6857BB17C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FC524F-17D6-4054-9D9C-AC766435E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6">
                                            <p:graphicEl>
                                              <a:dgm id="{2BFC524F-17D6-4054-9D9C-AC766435E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 &amp; Communication</a:t>
            </a:r>
          </a:p>
        </p:txBody>
      </p:sp>
      <p:sp>
        <p:nvSpPr>
          <p:cNvPr id="22530" name="Content Placeholder 4"/>
          <p:cNvSpPr>
            <a:spLocks noGrp="1"/>
          </p:cNvSpPr>
          <p:nvPr>
            <p:ph idx="1"/>
          </p:nvPr>
        </p:nvSpPr>
        <p:spPr>
          <a:xfrm>
            <a:off x="609600" y="1905000"/>
            <a:ext cx="8239024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Alaska CTE Plan Website and News Feed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hlinkClick r:id="rId3"/>
              </a:rPr>
              <a:t>http://www.alaskacteplan.com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Action Team Quarterly Update and Scorecard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EED CTE Listserv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Alaska ACTE Professional Development Conference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Other statewide education conferences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Joint Meeting of the Alaska State Board of Education and University of Alaska Board of Regents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 smtClean="0"/>
              <a:t>Postsecondary Access and Completion Network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845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ROWS">
  <a:themeElements>
    <a:clrScheme name="ARROWS 4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ARROW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ROWS 1">
        <a:dk1>
          <a:srgbClr val="000000"/>
        </a:dk1>
        <a:lt1>
          <a:srgbClr val="FFFFCC"/>
        </a:lt1>
        <a:dk2>
          <a:srgbClr val="CC6600"/>
        </a:dk2>
        <a:lt2>
          <a:srgbClr val="FFFFCC"/>
        </a:lt2>
        <a:accent1>
          <a:srgbClr val="3399FF"/>
        </a:accent1>
        <a:accent2>
          <a:srgbClr val="99FFCC"/>
        </a:accent2>
        <a:accent3>
          <a:srgbClr val="E2B8AA"/>
        </a:accent3>
        <a:accent4>
          <a:srgbClr val="DADAAE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ROWS 2">
        <a:dk1>
          <a:srgbClr val="000000"/>
        </a:dk1>
        <a:lt1>
          <a:srgbClr val="99FFCC"/>
        </a:lt1>
        <a:dk2>
          <a:srgbClr val="000000"/>
        </a:dk2>
        <a:lt2>
          <a:srgbClr val="003300"/>
        </a:lt2>
        <a:accent1>
          <a:srgbClr val="CBCBCB"/>
        </a:accent1>
        <a:accent2>
          <a:srgbClr val="0066FF"/>
        </a:accent2>
        <a:accent3>
          <a:srgbClr val="CAFFE2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4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ROWS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ROWS 8">
        <a:dk1>
          <a:srgbClr val="000000"/>
        </a:dk1>
        <a:lt1>
          <a:srgbClr val="FFFFCC"/>
        </a:lt1>
        <a:dk2>
          <a:srgbClr val="000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99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839</Words>
  <Application>Microsoft Office PowerPoint</Application>
  <PresentationFormat>On-screen Show (4:3)</PresentationFormat>
  <Paragraphs>146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ARROWS</vt:lpstr>
      <vt:lpstr>Custom Design</vt:lpstr>
      <vt:lpstr>Alaska CTE Plan</vt:lpstr>
      <vt:lpstr>PowerPoint Presentation</vt:lpstr>
      <vt:lpstr>PowerPoint Presentation</vt:lpstr>
      <vt:lpstr>PowerPoint Presentation</vt:lpstr>
      <vt:lpstr>CTE Plan History</vt:lpstr>
      <vt:lpstr>PowerPoint Presentation</vt:lpstr>
      <vt:lpstr>Alaska CTE Plan: Six Strategies</vt:lpstr>
      <vt:lpstr>CTE Partnerships</vt:lpstr>
      <vt:lpstr>Outreach &amp; Communication</vt:lpstr>
      <vt:lpstr>Questions/Comments</vt:lpstr>
    </vt:vector>
  </TitlesOfParts>
  <Company>University of Alaska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Action: Alaska's CTE Plan - Establishing, Sustaining, and Implementing Interagency Partnership</dc:title>
  <dc:creator>Greta Goto</dc:creator>
  <cp:lastModifiedBy>Olson, Marcia F (DOL)</cp:lastModifiedBy>
  <cp:revision>242</cp:revision>
  <cp:lastPrinted>2014-10-16T22:53:26Z</cp:lastPrinted>
  <dcterms:created xsi:type="dcterms:W3CDTF">2012-05-10T19:17:44Z</dcterms:created>
  <dcterms:modified xsi:type="dcterms:W3CDTF">2015-05-01T22:10:19Z</dcterms:modified>
</cp:coreProperties>
</file>